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Lustria"/>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3B8638-8337-4589-8A1C-478877D5AB18}">
  <a:tblStyle styleId="{BB3B8638-8337-4589-8A1C-478877D5AB18}" styleName="Table_0">
    <a:wholeTbl>
      <a:tcTxStyle b="off" i="off">
        <a:font>
          <a:latin typeface="Calisto MT"/>
          <a:ea typeface="Calisto MT"/>
          <a:cs typeface="Calisto MT"/>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chemeClr val="accent6"/>
              </a:solidFill>
              <a:prstDash val="solid"/>
              <a:round/>
              <a:headEnd len="sm" w="sm" type="none"/>
              <a:tailEnd len="sm" w="sm" type="none"/>
            </a:ln>
          </a:insideV>
        </a:tcBdr>
        <a:fill>
          <a:solidFill>
            <a:srgbClr val="FFFFFF">
              <a:alpha val="0"/>
            </a:srgbClr>
          </a:solidFill>
        </a:fill>
      </a:tcStyle>
    </a:wholeTbl>
    <a:band1H>
      <a:tcTxStyle/>
      <a:tcStyle>
        <a:fill>
          <a:solidFill>
            <a:schemeClr val="accent6">
              <a:alpha val="40000"/>
            </a:schemeClr>
          </a:solidFill>
        </a:fill>
      </a:tcStyle>
    </a:band1H>
    <a:band2H>
      <a:tcTxStyle/>
    </a:band2H>
    <a:band1V>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fill>
          <a:solidFill>
            <a:schemeClr val="accent6">
              <a:alpha val="40000"/>
            </a:schemeClr>
          </a:solidFill>
        </a:fill>
      </a:tcStyle>
    </a:band1V>
    <a:band2V>
      <a:tcTxStyle/>
    </a:band2V>
    <a:la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sto MT"/>
          <a:ea typeface="Calisto MT"/>
          <a:cs typeface="Calisto MT"/>
        </a:font>
        <a:schemeClr val="lt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6"/>
          </a:solidFill>
        </a:fill>
      </a:tcStyle>
    </a:firstRow>
    <a:neCell>
      <a:tcTxStyle/>
    </a:neCell>
    <a:nwCell>
      <a:tcTxStyle/>
    </a:nwCell>
  </a:tblStyle>
  <a:tblStyle styleId="{E4833A62-A950-4ACB-8CFD-2F245C0454D4}" styleName="Table_1">
    <a:wholeTbl>
      <a:tcTxStyle b="off" i="off">
        <a:font>
          <a:latin typeface="Calisto MT"/>
          <a:ea typeface="Calisto MT"/>
          <a:cs typeface="Calisto MT"/>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40000"/>
            </a:schemeClr>
          </a:solidFill>
        </a:fill>
      </a:tcStyle>
    </a:band1H>
    <a:band2H>
      <a:tcTxStyle/>
    </a:band2H>
    <a:band1V>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fill>
          <a:solidFill>
            <a:schemeClr val="accent5">
              <a:alpha val="40000"/>
            </a:schemeClr>
          </a:solidFill>
        </a:fill>
      </a:tcStyle>
    </a:band1V>
    <a:band2V>
      <a:tcTxStyle/>
    </a:band2V>
    <a:la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sto MT"/>
          <a:ea typeface="Calisto MT"/>
          <a:cs typeface="Calisto MT"/>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Lustri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24" name="Google Shape;22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3" name="Google Shape;23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43" name="Google Shape;2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0" name="Google Shape;25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57" name="Google Shape;2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1" name="Google Shape;16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8" name="Google Shape;16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7" name="Google Shape;1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6" name="Google Shape;18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5" name="Google Shape;1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5" name="Google Shape;2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14" name="Google Shape;21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 name="Shape 75"/>
        <p:cNvGrpSpPr/>
        <p:nvPr/>
      </p:nvGrpSpPr>
      <p:grpSpPr>
        <a:xfrm>
          <a:off x="0" y="0"/>
          <a:ext cx="0" cy="0"/>
          <a:chOff x="0" y="0"/>
          <a:chExt cx="0" cy="0"/>
        </a:xfrm>
      </p:grpSpPr>
      <p:pic>
        <p:nvPicPr>
          <p:cNvPr descr="Slate-V2-HD-panoPhotoInset.png" id="76" name="Google Shape;76;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7" name="Google Shape;77;p11"/>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9" name="Google Shape;79;p11"/>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0" name="Google Shape;80;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3" name="Shape 83"/>
        <p:cNvGrpSpPr/>
        <p:nvPr/>
      </p:nvGrpSpPr>
      <p:grpSpPr>
        <a:xfrm>
          <a:off x="0" y="0"/>
          <a:ext cx="0" cy="0"/>
          <a:chOff x="0" y="0"/>
          <a:chExt cx="0" cy="0"/>
        </a:xfrm>
      </p:grpSpPr>
      <p:sp>
        <p:nvSpPr>
          <p:cNvPr id="84" name="Google Shape;84;p12"/>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6" name="Google Shape;86;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9" name="Shape 89"/>
        <p:cNvGrpSpPr/>
        <p:nvPr/>
      </p:nvGrpSpPr>
      <p:grpSpPr>
        <a:xfrm>
          <a:off x="0" y="0"/>
          <a:ext cx="0" cy="0"/>
          <a:chOff x="0" y="0"/>
          <a:chExt cx="0" cy="0"/>
        </a:xfrm>
      </p:grpSpPr>
      <p:sp>
        <p:nvSpPr>
          <p:cNvPr id="90" name="Google Shape;90;p13"/>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13"/>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
        <p:nvSpPr>
          <p:cNvPr id="96" name="Google Shape;96;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i="0" lang="en-IE" sz="8000" u="none" cap="none" strike="noStrike">
                <a:solidFill>
                  <a:schemeClr val="lt1"/>
                </a:solidFill>
                <a:latin typeface="Lustria"/>
                <a:ea typeface="Lustria"/>
                <a:cs typeface="Lustria"/>
                <a:sym typeface="Lustria"/>
              </a:rPr>
              <a:t>“</a:t>
            </a:r>
            <a:endParaRPr/>
          </a:p>
        </p:txBody>
      </p:sp>
      <p:sp>
        <p:nvSpPr>
          <p:cNvPr id="97" name="Google Shape;97;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i="0" lang="en-IE" sz="8000" u="none" cap="none" strike="noStrik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8" name="Shape 98"/>
        <p:cNvGrpSpPr/>
        <p:nvPr/>
      </p:nvGrpSpPr>
      <p:grpSpPr>
        <a:xfrm>
          <a:off x="0" y="0"/>
          <a:ext cx="0" cy="0"/>
          <a:chOff x="0" y="0"/>
          <a:chExt cx="0" cy="0"/>
        </a:xfrm>
      </p:grpSpPr>
      <p:sp>
        <p:nvSpPr>
          <p:cNvPr id="99" name="Google Shape;99;p14"/>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1" name="Google Shape;101;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4" name="Shape 104"/>
        <p:cNvGrpSpPr/>
        <p:nvPr/>
      </p:nvGrpSpPr>
      <p:grpSpPr>
        <a:xfrm>
          <a:off x="0" y="0"/>
          <a:ext cx="0" cy="0"/>
          <a:chOff x="0" y="0"/>
          <a:chExt cx="0" cy="0"/>
        </a:xfrm>
      </p:grpSpPr>
      <p:sp>
        <p:nvSpPr>
          <p:cNvPr id="105" name="Google Shape;105;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15"/>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15"/>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9" name="Google Shape;109;p15"/>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0" name="Google Shape;110;p15"/>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1" name="Google Shape;111;p15"/>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2" name="Google Shape;112;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16"/>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6"/>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22" name="Google Shape;122;p16"/>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16"/>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5" name="Google Shape;125;p16"/>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16"/>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8" name="Google Shape;128;p16"/>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9" name="Google Shape;129;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5" name="Google Shape;135;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18"/>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8"/>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1" name="Google Shape;141;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5"/>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6"/>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2" name="Google Shape;42;p6"/>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3" name="Google Shape;43;p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6"/>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6"/>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6"/>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3" name="Google Shape;63;p9"/>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4" name="Google Shape;64;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pic>
        <p:nvPicPr>
          <p:cNvPr descr="Slate-V2-HD-vertPhotoInset.png" id="68" name="Google Shape;68;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9" name="Google Shape;69;p10"/>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71" name="Google Shape;71;p10"/>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2" name="Google Shape;72;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3" name="Google Shape;13;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3.jp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descr="A colorful light bulb with business icons" id="148" name="Google Shape;148;p19"/>
          <p:cNvPicPr preferRelativeResize="0"/>
          <p:nvPr/>
        </p:nvPicPr>
        <p:blipFill rotWithShape="1">
          <a:blip r:embed="rId4">
            <a:alphaModFix amt="35000"/>
          </a:blip>
          <a:srcRect b="6884" l="0" r="0" t="12757"/>
          <a:stretch/>
        </p:blipFill>
        <p:spPr>
          <a:xfrm>
            <a:off x="20" y="10"/>
            <a:ext cx="12191980" cy="6857990"/>
          </a:xfrm>
          <a:prstGeom prst="rect">
            <a:avLst/>
          </a:prstGeom>
          <a:noFill/>
          <a:ln>
            <a:noFill/>
          </a:ln>
        </p:spPr>
      </p:pic>
      <p:sp>
        <p:nvSpPr>
          <p:cNvPr id="149" name="Google Shape;149;p19"/>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Lustria"/>
              <a:buNone/>
            </a:pPr>
            <a:r>
              <a:rPr lang="en-IE"/>
              <a:t>TY Coding</a:t>
            </a:r>
            <a:endParaRPr/>
          </a:p>
        </p:txBody>
      </p:sp>
      <p:sp>
        <p:nvSpPr>
          <p:cNvPr id="150" name="Google Shape;150;p19"/>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IE"/>
              <a:t>Lesson 02 – Variables and Datatypes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27" name="Google Shape;227;p28"/>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28" name="Google Shape;228;p28"/>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229" name="Google Shape;229;p28"/>
          <p:cNvSpPr txBox="1"/>
          <p:nvPr>
            <p:ph type="title"/>
          </p:nvPr>
        </p:nvSpPr>
        <p:spPr>
          <a:xfrm rot="-5400000">
            <a:off x="-360643" y="2498162"/>
            <a:ext cx="4783600" cy="264477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OPERATORS</a:t>
            </a:r>
            <a:endParaRPr sz="4000">
              <a:solidFill>
                <a:schemeClr val="lt1"/>
              </a:solidFill>
            </a:endParaRPr>
          </a:p>
        </p:txBody>
      </p:sp>
      <p:sp>
        <p:nvSpPr>
          <p:cNvPr id="230" name="Google Shape;230;p28"/>
          <p:cNvSpPr txBox="1"/>
          <p:nvPr>
            <p:ph idx="1" type="body"/>
          </p:nvPr>
        </p:nvSpPr>
        <p:spPr>
          <a:xfrm>
            <a:off x="4979078" y="960814"/>
            <a:ext cx="6247722" cy="4830385"/>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700"/>
              <a:buNone/>
            </a:pPr>
            <a:r>
              <a:rPr b="1" lang="en-IE" sz="1700">
                <a:solidFill>
                  <a:schemeClr val="dk1"/>
                </a:solidFill>
              </a:rPr>
              <a:t>What are operators?</a:t>
            </a:r>
            <a:endParaRPr>
              <a:solidFill>
                <a:schemeClr val="dk1"/>
              </a:solidFill>
            </a:endParaRPr>
          </a:p>
          <a:p>
            <a:pPr indent="0" lvl="0" marL="0" rtl="0" algn="l">
              <a:lnSpc>
                <a:spcPct val="110000"/>
              </a:lnSpc>
              <a:spcBef>
                <a:spcPts val="1000"/>
              </a:spcBef>
              <a:spcAft>
                <a:spcPts val="0"/>
              </a:spcAft>
              <a:buSzPts val="1700"/>
              <a:buNone/>
            </a:pPr>
            <a:r>
              <a:rPr lang="en-IE" sz="1700">
                <a:solidFill>
                  <a:schemeClr val="dk1"/>
                </a:solidFill>
              </a:rPr>
              <a:t>There are different types of operators, we will be focusing on:</a:t>
            </a:r>
            <a:endParaRPr>
              <a:solidFill>
                <a:schemeClr val="dk1"/>
              </a:solidFill>
            </a:endParaRPr>
          </a:p>
          <a:p>
            <a:pPr indent="0" lvl="0" marL="0" rtl="0" algn="l">
              <a:lnSpc>
                <a:spcPct val="110000"/>
              </a:lnSpc>
              <a:spcBef>
                <a:spcPts val="1000"/>
              </a:spcBef>
              <a:spcAft>
                <a:spcPts val="0"/>
              </a:spcAft>
              <a:buSzPts val="1700"/>
              <a:buNone/>
            </a:pPr>
            <a:r>
              <a:t/>
            </a:r>
            <a:endParaRPr sz="1700">
              <a:solidFill>
                <a:schemeClr val="dk1"/>
              </a:solidFill>
            </a:endParaRPr>
          </a:p>
          <a:p>
            <a:pPr indent="0" lvl="0" marL="0" rtl="0" algn="l">
              <a:lnSpc>
                <a:spcPct val="110000"/>
              </a:lnSpc>
              <a:spcBef>
                <a:spcPts val="1000"/>
              </a:spcBef>
              <a:spcAft>
                <a:spcPts val="0"/>
              </a:spcAft>
              <a:buSzPts val="1700"/>
              <a:buNone/>
            </a:pPr>
            <a:r>
              <a:rPr b="1" lang="en-IE" sz="1700">
                <a:solidFill>
                  <a:schemeClr val="dk1"/>
                </a:solidFill>
              </a:rPr>
              <a:t>Arithmetic operators</a:t>
            </a:r>
            <a:endParaRPr/>
          </a:p>
          <a:p>
            <a:pPr indent="0" lvl="0" marL="0" rtl="0" algn="l">
              <a:lnSpc>
                <a:spcPct val="110000"/>
              </a:lnSpc>
              <a:spcBef>
                <a:spcPts val="1000"/>
              </a:spcBef>
              <a:spcAft>
                <a:spcPts val="0"/>
              </a:spcAft>
              <a:buSzPts val="1700"/>
              <a:buNone/>
            </a:pPr>
            <a:r>
              <a:rPr lang="en-IE" sz="1700">
                <a:solidFill>
                  <a:schemeClr val="dk1"/>
                </a:solidFill>
              </a:rPr>
              <a:t>Arithmetic operators are used with numeric values to perform common mathematical operations. Addition, subtraction, multiplication etc...</a:t>
            </a:r>
            <a:endParaRPr/>
          </a:p>
          <a:p>
            <a:pPr indent="0" lvl="0" marL="0" rtl="0" algn="l">
              <a:lnSpc>
                <a:spcPct val="110000"/>
              </a:lnSpc>
              <a:spcBef>
                <a:spcPts val="1000"/>
              </a:spcBef>
              <a:spcAft>
                <a:spcPts val="0"/>
              </a:spcAft>
              <a:buSzPts val="1700"/>
              <a:buNone/>
            </a:pPr>
            <a:r>
              <a:t/>
            </a:r>
            <a:endParaRPr sz="1700">
              <a:solidFill>
                <a:schemeClr val="dk1"/>
              </a:solidFill>
            </a:endParaRPr>
          </a:p>
          <a:p>
            <a:pPr indent="0" lvl="0" marL="0" rtl="0" algn="l">
              <a:lnSpc>
                <a:spcPct val="110000"/>
              </a:lnSpc>
              <a:spcBef>
                <a:spcPts val="1000"/>
              </a:spcBef>
              <a:spcAft>
                <a:spcPts val="0"/>
              </a:spcAft>
              <a:buSzPts val="1700"/>
              <a:buNone/>
            </a:pPr>
            <a:r>
              <a:rPr b="1" lang="en-IE" sz="1700">
                <a:solidFill>
                  <a:schemeClr val="dk1"/>
                </a:solidFill>
              </a:rPr>
              <a:t>Assignment operators</a:t>
            </a:r>
            <a:endParaRPr>
              <a:solidFill>
                <a:schemeClr val="dk1"/>
              </a:solidFill>
            </a:endParaRPr>
          </a:p>
          <a:p>
            <a:pPr indent="0" lvl="0" marL="0" rtl="0" algn="l">
              <a:lnSpc>
                <a:spcPct val="110000"/>
              </a:lnSpc>
              <a:spcBef>
                <a:spcPts val="1000"/>
              </a:spcBef>
              <a:spcAft>
                <a:spcPts val="0"/>
              </a:spcAft>
              <a:buSzPts val="1700"/>
              <a:buNone/>
            </a:pPr>
            <a:r>
              <a:rPr lang="en-IE" sz="1700">
                <a:solidFill>
                  <a:schemeClr val="dk1"/>
                </a:solidFill>
              </a:rPr>
              <a:t>Assignment operators are used to assign values to variables.</a:t>
            </a:r>
            <a:endParaRPr>
              <a:solidFill>
                <a:schemeClr val="dk1"/>
              </a:solidFill>
            </a:endParaRPr>
          </a:p>
          <a:p>
            <a:pPr indent="0" lvl="0" marL="0" rtl="0" algn="l">
              <a:lnSpc>
                <a:spcPct val="110000"/>
              </a:lnSpc>
              <a:spcBef>
                <a:spcPts val="1000"/>
              </a:spcBef>
              <a:spcAft>
                <a:spcPts val="0"/>
              </a:spcAft>
              <a:buSzPts val="1700"/>
              <a:buNone/>
            </a:pPr>
            <a:r>
              <a:rPr lang="en-IE" sz="1700">
                <a:solidFill>
                  <a:schemeClr val="dk1"/>
                </a:solidFill>
              </a:rPr>
              <a:t>In python the "=" is the main assignment operator.</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Complex maths formulae on a blackboard" id="236" name="Google Shape;236;p29"/>
          <p:cNvPicPr preferRelativeResize="0"/>
          <p:nvPr/>
        </p:nvPicPr>
        <p:blipFill rotWithShape="1">
          <a:blip r:embed="rId3">
            <a:alphaModFix/>
          </a:blip>
          <a:srcRect b="-1" l="35541" r="21617" t="0"/>
          <a:stretch/>
        </p:blipFill>
        <p:spPr>
          <a:xfrm>
            <a:off x="20" y="10"/>
            <a:ext cx="4024741" cy="6857990"/>
          </a:xfrm>
          <a:prstGeom prst="rect">
            <a:avLst/>
          </a:prstGeom>
          <a:noFill/>
          <a:ln>
            <a:noFill/>
          </a:ln>
        </p:spPr>
      </p:pic>
      <p:sp>
        <p:nvSpPr>
          <p:cNvPr id="237" name="Google Shape;237;p29"/>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38" name="Google Shape;238;p2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39" name="Google Shape;239;p29"/>
          <p:cNvSpPr txBox="1"/>
          <p:nvPr>
            <p:ph type="title"/>
          </p:nvPr>
        </p:nvSpPr>
        <p:spPr>
          <a:xfrm>
            <a:off x="4465050" y="618518"/>
            <a:ext cx="6672886" cy="59115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wentieth Century"/>
              <a:buNone/>
            </a:pPr>
            <a:r>
              <a:rPr lang="en-IE">
                <a:solidFill>
                  <a:schemeClr val="dk1"/>
                </a:solidFill>
              </a:rPr>
              <a:t>OPERATORS</a:t>
            </a:r>
            <a:endParaRPr>
              <a:solidFill>
                <a:schemeClr val="dk1"/>
              </a:solidFill>
            </a:endParaRPr>
          </a:p>
        </p:txBody>
      </p:sp>
      <p:sp>
        <p:nvSpPr>
          <p:cNvPr id="240" name="Google Shape;240;p29"/>
          <p:cNvSpPr txBox="1"/>
          <p:nvPr>
            <p:ph idx="1" type="body"/>
          </p:nvPr>
        </p:nvSpPr>
        <p:spPr>
          <a:xfrm>
            <a:off x="4465048" y="1285875"/>
            <a:ext cx="6672887" cy="450532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0" lvl="0" marL="0" rtl="0" algn="l">
              <a:lnSpc>
                <a:spcPct val="110000"/>
              </a:lnSpc>
              <a:spcBef>
                <a:spcPts val="0"/>
              </a:spcBef>
              <a:spcAft>
                <a:spcPts val="0"/>
              </a:spcAft>
              <a:buSzPts val="1400"/>
              <a:buNone/>
            </a:pPr>
            <a:r>
              <a:rPr b="1" lang="en-IE" sz="1400">
                <a:solidFill>
                  <a:schemeClr val="dk1"/>
                </a:solidFill>
              </a:rPr>
              <a:t>Operators and the print function</a:t>
            </a:r>
            <a:endParaRPr>
              <a:solidFill>
                <a:schemeClr val="dk1"/>
              </a:solidFill>
            </a:endParaRPr>
          </a:p>
          <a:p>
            <a:pPr indent="-228600" lvl="0" marL="228600" rtl="0" algn="l">
              <a:lnSpc>
                <a:spcPct val="110000"/>
              </a:lnSpc>
              <a:spcBef>
                <a:spcPts val="1000"/>
              </a:spcBef>
              <a:spcAft>
                <a:spcPts val="0"/>
              </a:spcAft>
              <a:buSzPts val="1400"/>
              <a:buChar char="•"/>
            </a:pPr>
            <a:r>
              <a:rPr lang="en-IE" sz="1400">
                <a:solidFill>
                  <a:schemeClr val="dk1"/>
                </a:solidFill>
              </a:rPr>
              <a:t>We can use the print() function to print out the results of maths problems.</a:t>
            </a:r>
            <a:endParaRPr>
              <a:solidFill>
                <a:schemeClr val="dk1"/>
              </a:solidFill>
            </a:endParaRPr>
          </a:p>
          <a:p>
            <a:pPr indent="-228600" lvl="0" marL="228600" rtl="0" algn="l">
              <a:lnSpc>
                <a:spcPct val="110000"/>
              </a:lnSpc>
              <a:spcBef>
                <a:spcPts val="1000"/>
              </a:spcBef>
              <a:spcAft>
                <a:spcPts val="0"/>
              </a:spcAft>
              <a:buSzPts val="1400"/>
              <a:buChar char="•"/>
            </a:pPr>
            <a:r>
              <a:rPr lang="en-IE" sz="1400">
                <a:solidFill>
                  <a:schemeClr val="dk1"/>
                </a:solidFill>
              </a:rPr>
              <a:t>Let's say we wanted to know what 188 + 68 * 1 + 3 was</a:t>
            </a:r>
            <a:endParaRPr>
              <a:solidFill>
                <a:schemeClr val="dk1"/>
              </a:solidFill>
            </a:endParaRPr>
          </a:p>
          <a:p>
            <a:pPr indent="-228600" lvl="0" marL="228600" rtl="0" algn="l">
              <a:lnSpc>
                <a:spcPct val="110000"/>
              </a:lnSpc>
              <a:spcBef>
                <a:spcPts val="1000"/>
              </a:spcBef>
              <a:spcAft>
                <a:spcPts val="0"/>
              </a:spcAft>
              <a:buSzPts val="1400"/>
              <a:buChar char="•"/>
            </a:pPr>
            <a:r>
              <a:rPr lang="en-IE" sz="1400">
                <a:solidFill>
                  <a:schemeClr val="dk1"/>
                </a:solidFill>
              </a:rPr>
              <a:t>We can use the python and the print function to tell us.</a:t>
            </a:r>
            <a:endParaRPr>
              <a:solidFill>
                <a:schemeClr val="dk1"/>
              </a:solidFill>
            </a:endParaRPr>
          </a:p>
          <a:p>
            <a:pPr indent="-228600" lvl="0" marL="228600" rtl="0" algn="l">
              <a:lnSpc>
                <a:spcPct val="110000"/>
              </a:lnSpc>
              <a:spcBef>
                <a:spcPts val="1000"/>
              </a:spcBef>
              <a:spcAft>
                <a:spcPts val="0"/>
              </a:spcAft>
              <a:buSzPts val="1400"/>
              <a:buChar char="•"/>
            </a:pPr>
            <a:r>
              <a:rPr lang="en-IE" sz="1400">
                <a:solidFill>
                  <a:schemeClr val="dk1"/>
                </a:solidFill>
              </a:rPr>
              <a:t>Print(188 + 68 * 1 + 3) will output the answer: 259</a:t>
            </a:r>
            <a:endParaRPr/>
          </a:p>
          <a:p>
            <a:pPr indent="0" lvl="0" marL="0" rtl="0" algn="l">
              <a:lnSpc>
                <a:spcPct val="110000"/>
              </a:lnSpc>
              <a:spcBef>
                <a:spcPts val="1000"/>
              </a:spcBef>
              <a:spcAft>
                <a:spcPts val="0"/>
              </a:spcAft>
              <a:buSzPts val="1400"/>
              <a:buNone/>
            </a:pPr>
            <a:r>
              <a:t/>
            </a:r>
            <a:endParaRPr sz="1400">
              <a:solidFill>
                <a:schemeClr val="dk1"/>
              </a:solidFill>
            </a:endParaRPr>
          </a:p>
          <a:p>
            <a:pPr indent="0" lvl="0" marL="0" rtl="0" algn="l">
              <a:lnSpc>
                <a:spcPct val="110000"/>
              </a:lnSpc>
              <a:spcBef>
                <a:spcPts val="1000"/>
              </a:spcBef>
              <a:spcAft>
                <a:spcPts val="0"/>
              </a:spcAft>
              <a:buSzPts val="1400"/>
              <a:buNone/>
            </a:pPr>
            <a:r>
              <a:rPr lang="en-IE" sz="1400">
                <a:solidFill>
                  <a:schemeClr val="dk1"/>
                </a:solidFill>
              </a:rPr>
              <a:t>And we can do this with:</a:t>
            </a:r>
            <a:endParaRPr>
              <a:solidFill>
                <a:schemeClr val="dk1"/>
              </a:solidFill>
            </a:endParaRPr>
          </a:p>
          <a:p>
            <a:pPr indent="-228600" lvl="0" marL="228600" rtl="0" algn="l">
              <a:lnSpc>
                <a:spcPct val="110000"/>
              </a:lnSpc>
              <a:spcBef>
                <a:spcPts val="1000"/>
              </a:spcBef>
              <a:spcAft>
                <a:spcPts val="0"/>
              </a:spcAft>
              <a:buSzPts val="1400"/>
              <a:buChar char="•"/>
            </a:pPr>
            <a:r>
              <a:rPr b="1" lang="en-IE" sz="1400">
                <a:solidFill>
                  <a:schemeClr val="dk1"/>
                </a:solidFill>
              </a:rPr>
              <a:t>Subtraction</a:t>
            </a:r>
            <a:r>
              <a:rPr lang="en-IE" sz="1400">
                <a:solidFill>
                  <a:schemeClr val="dk1"/>
                </a:solidFill>
              </a:rPr>
              <a:t>: print(10-6) will output the answer: 4</a:t>
            </a:r>
            <a:endParaRPr>
              <a:solidFill>
                <a:schemeClr val="dk1"/>
              </a:solidFill>
            </a:endParaRPr>
          </a:p>
          <a:p>
            <a:pPr indent="-228600" lvl="0" marL="228600" rtl="0" algn="l">
              <a:lnSpc>
                <a:spcPct val="110000"/>
              </a:lnSpc>
              <a:spcBef>
                <a:spcPts val="1000"/>
              </a:spcBef>
              <a:spcAft>
                <a:spcPts val="0"/>
              </a:spcAft>
              <a:buSzPts val="1400"/>
              <a:buChar char="•"/>
            </a:pPr>
            <a:r>
              <a:rPr b="1" lang="en-IE" sz="1400">
                <a:solidFill>
                  <a:schemeClr val="dk1"/>
                </a:solidFill>
              </a:rPr>
              <a:t>Multiplication</a:t>
            </a:r>
            <a:r>
              <a:rPr lang="en-IE" sz="1400">
                <a:solidFill>
                  <a:schemeClr val="dk1"/>
                </a:solidFill>
              </a:rPr>
              <a:t>: print(5 * 4) will output the answer: 20</a:t>
            </a:r>
            <a:endParaRPr>
              <a:solidFill>
                <a:schemeClr val="dk1"/>
              </a:solidFill>
            </a:endParaRPr>
          </a:p>
          <a:p>
            <a:pPr indent="-228600" lvl="0" marL="228600" rtl="0" algn="l">
              <a:lnSpc>
                <a:spcPct val="110000"/>
              </a:lnSpc>
              <a:spcBef>
                <a:spcPts val="1000"/>
              </a:spcBef>
              <a:spcAft>
                <a:spcPts val="0"/>
              </a:spcAft>
              <a:buSzPts val="1400"/>
              <a:buChar char="•"/>
            </a:pPr>
            <a:r>
              <a:rPr b="1" lang="en-IE" sz="1400">
                <a:solidFill>
                  <a:schemeClr val="dk1"/>
                </a:solidFill>
              </a:rPr>
              <a:t>Division</a:t>
            </a:r>
            <a:r>
              <a:rPr lang="en-IE" sz="1400">
                <a:solidFill>
                  <a:schemeClr val="dk1"/>
                </a:solidFill>
              </a:rPr>
              <a:t>: print(100 / 20) will output the answer: 5</a:t>
            </a:r>
            <a:endParaRPr>
              <a:solidFill>
                <a:schemeClr val="dk1"/>
              </a:solidFill>
            </a:endParaRPr>
          </a:p>
          <a:p>
            <a:pPr indent="0" lvl="0" marL="0" rtl="0" algn="l">
              <a:lnSpc>
                <a:spcPct val="110000"/>
              </a:lnSpc>
              <a:spcBef>
                <a:spcPts val="1000"/>
              </a:spcBef>
              <a:spcAft>
                <a:spcPts val="0"/>
              </a:spcAft>
              <a:buSzPts val="1400"/>
              <a:buNone/>
            </a:pPr>
            <a:r>
              <a:t/>
            </a:r>
            <a:endParaRPr sz="1400">
              <a:solidFill>
                <a:schemeClr val="dk1"/>
              </a:solidFill>
            </a:endParaRPr>
          </a:p>
          <a:p>
            <a:pPr indent="0" lvl="0" marL="0" rtl="0" algn="l">
              <a:lnSpc>
                <a:spcPct val="110000"/>
              </a:lnSpc>
              <a:spcBef>
                <a:spcPts val="1000"/>
              </a:spcBef>
              <a:spcAft>
                <a:spcPts val="0"/>
              </a:spcAft>
              <a:buSzPts val="1400"/>
              <a:buNone/>
            </a:pPr>
            <a:r>
              <a:rPr lang="en-IE" sz="1400">
                <a:solidFill>
                  <a:schemeClr val="dk1"/>
                </a:solidFill>
              </a:rPr>
              <a:t>Python follows the</a:t>
            </a:r>
            <a:r>
              <a:rPr b="1" lang="en-IE" sz="1400">
                <a:solidFill>
                  <a:schemeClr val="dk1"/>
                </a:solidFill>
              </a:rPr>
              <a:t> pemdas order of operations. </a:t>
            </a:r>
            <a:r>
              <a:rPr lang="en-IE" sz="1400">
                <a:solidFill>
                  <a:schemeClr val="dk1"/>
                </a:solidFill>
              </a:rPr>
              <a:t>Which stands for:</a:t>
            </a:r>
            <a:endParaRPr b="1" sz="1400">
              <a:solidFill>
                <a:schemeClr val="dk1"/>
              </a:solidFill>
            </a:endParaRPr>
          </a:p>
          <a:p>
            <a:pPr indent="0" lvl="0" marL="0" rtl="0" algn="l">
              <a:lnSpc>
                <a:spcPct val="110000"/>
              </a:lnSpc>
              <a:spcBef>
                <a:spcPts val="1000"/>
              </a:spcBef>
              <a:spcAft>
                <a:spcPts val="0"/>
              </a:spcAft>
              <a:buSzPts val="1400"/>
              <a:buNone/>
            </a:pPr>
            <a:r>
              <a:rPr lang="en-IE" sz="1400">
                <a:solidFill>
                  <a:schemeClr val="dk1"/>
                </a:solidFill>
              </a:rPr>
              <a:t>Parentheses, exponent, multiplication, division, addition and subtraction.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flipH="1">
            <a:off x="1704974" y="194566"/>
            <a:ext cx="8801099" cy="407699"/>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wentieth Century"/>
              <a:buNone/>
            </a:pPr>
            <a:r>
              <a:rPr lang="en-IE">
                <a:solidFill>
                  <a:srgbClr val="FFFF00"/>
                </a:solidFill>
              </a:rPr>
              <a:t>ARITHMETIC OPERATORS</a:t>
            </a:r>
            <a:endParaRPr>
              <a:solidFill>
                <a:srgbClr val="FFFF00"/>
              </a:solidFill>
            </a:endParaRPr>
          </a:p>
        </p:txBody>
      </p:sp>
      <p:sp>
        <p:nvSpPr>
          <p:cNvPr id="246" name="Google Shape;246;p30"/>
          <p:cNvSpPr txBox="1"/>
          <p:nvPr>
            <p:ph idx="1" type="body"/>
          </p:nvPr>
        </p:nvSpPr>
        <p:spPr>
          <a:xfrm>
            <a:off x="1179226" y="1369811"/>
            <a:ext cx="9833548" cy="501461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ctr">
              <a:lnSpc>
                <a:spcPct val="120000"/>
              </a:lnSpc>
              <a:spcBef>
                <a:spcPts val="0"/>
              </a:spcBef>
              <a:spcAft>
                <a:spcPts val="0"/>
              </a:spcAft>
              <a:buSzPts val="2000"/>
              <a:buNone/>
            </a:pPr>
            <a:r>
              <a:t/>
            </a:r>
            <a:endParaRPr b="1"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400"/>
              <a:buNone/>
            </a:pPr>
            <a:r>
              <a:t/>
            </a:r>
            <a:endParaRPr sz="2400"/>
          </a:p>
        </p:txBody>
      </p:sp>
      <p:graphicFrame>
        <p:nvGraphicFramePr>
          <p:cNvPr id="247" name="Google Shape;247;p30"/>
          <p:cNvGraphicFramePr/>
          <p:nvPr/>
        </p:nvGraphicFramePr>
        <p:xfrm>
          <a:off x="-8659" y="770659"/>
          <a:ext cx="3000000" cy="3000000"/>
        </p:xfrm>
        <a:graphic>
          <a:graphicData uri="http://schemas.openxmlformats.org/drawingml/2006/table">
            <a:tbl>
              <a:tblPr bandRow="1" firstRow="1">
                <a:noFill/>
                <a:tableStyleId>{E4833A62-A950-4ACB-8CFD-2F245C0454D4}</a:tableStyleId>
              </a:tblPr>
              <a:tblGrid>
                <a:gridCol w="2446275"/>
                <a:gridCol w="2446275"/>
                <a:gridCol w="2446275"/>
                <a:gridCol w="2446275"/>
                <a:gridCol w="2446275"/>
              </a:tblGrid>
              <a:tr h="493900">
                <a:tc>
                  <a:txBody>
                    <a:bodyPr/>
                    <a:lstStyle/>
                    <a:p>
                      <a:pPr indent="0" lvl="0" marL="0" marR="0" rtl="0" algn="ctr">
                        <a:spcBef>
                          <a:spcPts val="0"/>
                        </a:spcBef>
                        <a:spcAft>
                          <a:spcPts val="0"/>
                        </a:spcAft>
                        <a:buClr>
                          <a:schemeClr val="lt1"/>
                        </a:buClr>
                        <a:buSzPts val="1600"/>
                        <a:buFont typeface="Lustria"/>
                        <a:buNone/>
                      </a:pPr>
                      <a:r>
                        <a:rPr lang="en-IE" sz="1600" u="none" cap="none" strike="noStrike"/>
                        <a:t>Operator</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Name</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Description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Example</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In words</a:t>
                      </a:r>
                      <a:endParaRPr sz="1600" u="none" cap="none" strike="noStrike"/>
                    </a:p>
                  </a:txBody>
                  <a:tcPr marT="45725" marB="45725" marR="91450" marL="91450" anchor="ctr"/>
                </a:tc>
              </a:tr>
              <a:tr h="493900">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Addition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addition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1 + 7 = 8</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One plus seven is eight</a:t>
                      </a:r>
                      <a:endParaRPr sz="1600" u="none" cap="none" strike="noStrike"/>
                    </a:p>
                  </a:txBody>
                  <a:tcPr marT="45725" marB="45725" marR="91450" marL="91450" anchor="ctr"/>
                </a:tc>
              </a:tr>
              <a:tr h="493900">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Subtraction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subtraction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5 – 3 = 2</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Five minus three is two</a:t>
                      </a:r>
                      <a:endParaRPr sz="1600" u="none" cap="none" strike="noStrike"/>
                    </a:p>
                  </a:txBody>
                  <a:tcPr marT="45725" marB="45725" marR="91450" marL="91450" anchor="ctr"/>
                </a:tc>
              </a:tr>
              <a:tr h="493900">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Multiplication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multiplication</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6 * 4 = 24</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Six times four is twentyfour</a:t>
                      </a:r>
                      <a:endParaRPr sz="1600" u="none" cap="none" strike="noStrike"/>
                    </a:p>
                  </a:txBody>
                  <a:tcPr marT="45725" marB="45725" marR="91450" marL="91450" anchor="ctr"/>
                </a:tc>
              </a:tr>
              <a:tr h="493900">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Division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division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18 / 6 = 3</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Eighteen divided by six is three</a:t>
                      </a:r>
                      <a:endParaRPr sz="1600" u="none" cap="none" strike="noStrike"/>
                    </a:p>
                  </a:txBody>
                  <a:tcPr marT="45725" marB="45725" marR="91450" marL="91450" anchor="ctr"/>
                </a:tc>
              </a:tr>
              <a:tr h="1203075">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Modulus</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Like standard division, but the answer is the remainder.</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10 % 3 = 1</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Ten divided by three, leaves a remainder of one</a:t>
                      </a:r>
                      <a:endParaRPr sz="1800" u="none" cap="none" strike="noStrike"/>
                    </a:p>
                  </a:txBody>
                  <a:tcPr marT="45725" marB="45725" marR="91450" marL="91450" anchor="ctr"/>
                </a:tc>
              </a:tr>
              <a:tr h="1203075">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Exponentiation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Multiplies the left value to the power of the right value</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2 ** 5 = 32</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Two to the power of five is thirtytwo</a:t>
                      </a:r>
                      <a:endParaRPr sz="1600" u="none" cap="none" strike="noStrike"/>
                    </a:p>
                  </a:txBody>
                  <a:tcPr marT="45725" marB="45725" marR="91450" marL="91450" anchor="ctr"/>
                </a:tc>
              </a:tr>
              <a:tr h="1203075">
                <a:tc>
                  <a:txBody>
                    <a:bodyPr/>
                    <a:lstStyle/>
                    <a:p>
                      <a:pPr indent="0" lvl="0" marL="0" marR="0" rtl="0" algn="ctr">
                        <a:spcBef>
                          <a:spcPts val="0"/>
                        </a:spcBef>
                        <a:spcAft>
                          <a:spcPts val="0"/>
                        </a:spcAft>
                        <a:buClr>
                          <a:schemeClr val="lt1"/>
                        </a:buClr>
                        <a:buSzPts val="1600"/>
                        <a:buFont typeface="Lustria"/>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Floor division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Like standard division, but the answer discards the remainder.</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10 // 3 = 3</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Ten floor divided by three is three and we discard the remainder of one.</a:t>
                      </a:r>
                      <a:endParaRPr sz="1600" u="none" cap="none" strike="noStrike"/>
                    </a:p>
                  </a:txBody>
                  <a:tcPr marT="45725" marB="45725" marR="91450" marL="91450"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flipH="1">
            <a:off x="1791478" y="194566"/>
            <a:ext cx="8770774" cy="407699"/>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wentieth Century"/>
              <a:buNone/>
            </a:pPr>
            <a:r>
              <a:rPr lang="en-IE">
                <a:solidFill>
                  <a:srgbClr val="FFFF00"/>
                </a:solidFill>
              </a:rPr>
              <a:t>ASSIGNMENT OPERATORS</a:t>
            </a:r>
            <a:endParaRPr>
              <a:solidFill>
                <a:srgbClr val="FFFF00"/>
              </a:solidFill>
            </a:endParaRPr>
          </a:p>
        </p:txBody>
      </p:sp>
      <p:sp>
        <p:nvSpPr>
          <p:cNvPr id="253" name="Google Shape;253;p31"/>
          <p:cNvSpPr txBox="1"/>
          <p:nvPr>
            <p:ph idx="1" type="body"/>
          </p:nvPr>
        </p:nvSpPr>
        <p:spPr>
          <a:xfrm>
            <a:off x="1179226" y="1369811"/>
            <a:ext cx="9833548" cy="501461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ctr">
              <a:lnSpc>
                <a:spcPct val="120000"/>
              </a:lnSpc>
              <a:spcBef>
                <a:spcPts val="0"/>
              </a:spcBef>
              <a:spcAft>
                <a:spcPts val="0"/>
              </a:spcAft>
              <a:buSzPts val="2000"/>
              <a:buNone/>
            </a:pPr>
            <a:r>
              <a:t/>
            </a:r>
            <a:endParaRPr b="1"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400"/>
              <a:buNone/>
            </a:pPr>
            <a:r>
              <a:t/>
            </a:r>
            <a:endParaRPr sz="2400"/>
          </a:p>
        </p:txBody>
      </p:sp>
      <p:graphicFrame>
        <p:nvGraphicFramePr>
          <p:cNvPr id="254" name="Google Shape;254;p31"/>
          <p:cNvGraphicFramePr/>
          <p:nvPr/>
        </p:nvGraphicFramePr>
        <p:xfrm>
          <a:off x="-8659" y="770659"/>
          <a:ext cx="3000000" cy="3000000"/>
        </p:xfrm>
        <a:graphic>
          <a:graphicData uri="http://schemas.openxmlformats.org/drawingml/2006/table">
            <a:tbl>
              <a:tblPr bandRow="1" firstRow="1">
                <a:noFill/>
                <a:tableStyleId>{E4833A62-A950-4ACB-8CFD-2F245C0454D4}</a:tableStyleId>
              </a:tblPr>
              <a:tblGrid>
                <a:gridCol w="2447750"/>
                <a:gridCol w="2447750"/>
                <a:gridCol w="2447750"/>
                <a:gridCol w="2447750"/>
                <a:gridCol w="2447750"/>
              </a:tblGrid>
              <a:tr h="343075">
                <a:tc>
                  <a:txBody>
                    <a:bodyPr/>
                    <a:lstStyle/>
                    <a:p>
                      <a:pPr indent="0" lvl="0" marL="0" marR="0" rtl="0" algn="ctr">
                        <a:spcBef>
                          <a:spcPts val="0"/>
                        </a:spcBef>
                        <a:spcAft>
                          <a:spcPts val="0"/>
                        </a:spcAft>
                        <a:buClr>
                          <a:schemeClr val="lt1"/>
                        </a:buClr>
                        <a:buSzPts val="1600"/>
                        <a:buFont typeface="Lustria"/>
                        <a:buNone/>
                      </a:pPr>
                      <a:r>
                        <a:rPr lang="en-IE" sz="1600" u="none" cap="none" strike="noStrike"/>
                        <a:t>Operator</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Description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E.g. </a:t>
                      </a:r>
                      <a:r>
                        <a:rPr b="1" lang="en-IE" sz="1600" u="none" cap="none" strike="noStrike"/>
                        <a:t>(number starts as 5)</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600"/>
                        <a:buFont typeface="Lustria"/>
                        <a:buNone/>
                      </a:pPr>
                      <a:r>
                        <a:rPr lang="en-IE" sz="1600" u="none" cap="none" strike="noStrike"/>
                        <a:t>Is the same as</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Answers</a:t>
                      </a:r>
                      <a:endParaRPr sz="1800" u="none" cap="none" strike="noStrike"/>
                    </a:p>
                  </a:txBody>
                  <a:tcPr marT="45725" marB="45725" marR="91450" marL="91450" anchor="ctr"/>
                </a:tc>
              </a:tr>
              <a:tr h="536600">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Assigns a value to a variable</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5</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The variable number contains a value of 5</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equals: 5</a:t>
                      </a:r>
                      <a:endParaRPr sz="1600" u="none" cap="none" strike="noStrike"/>
                    </a:p>
                  </a:txBody>
                  <a:tcPr marT="45725" marB="45725" marR="91450" marL="91450" anchor="ctr"/>
                </a:tc>
              </a:tr>
              <a:tr h="756500">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Increment a variable by the amount specified after the = symbol</a:t>
                      </a:r>
                      <a:endParaRPr sz="18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7</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number + 7</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12 </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+ 7)</a:t>
                      </a:r>
                      <a:endParaRPr sz="1800" u="none" cap="none" strike="noStrike"/>
                    </a:p>
                  </a:txBody>
                  <a:tcPr marT="45725" marB="45725" marR="91450" marL="91450" anchor="ctr"/>
                </a:tc>
              </a:tr>
              <a:tr h="756500">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Deincrement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 </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5 - 3)</a:t>
                      </a:r>
                      <a:endParaRPr sz="1800" u="none" cap="none" strike="noStrike"/>
                    </a:p>
                  </a:txBody>
                  <a:tcPr marT="45725" marB="45725" marR="91450" marL="91450" anchor="ctr"/>
                </a:tc>
              </a:tr>
              <a:tr h="756500">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Multiply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number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20</a:t>
                      </a:r>
                      <a:endParaRPr sz="18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4)</a:t>
                      </a:r>
                      <a:endParaRPr sz="1600" u="none" cap="none" strike="noStrike"/>
                    </a:p>
                  </a:txBody>
                  <a:tcPr marT="45725" marB="45725" marR="91450" marL="91450" anchor="ctr"/>
                </a:tc>
              </a:tr>
              <a:tr h="756500">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Divide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5 </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number / 5</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1</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5)</a:t>
                      </a:r>
                      <a:endParaRPr sz="1600" u="none" cap="none" strike="noStrike"/>
                    </a:p>
                  </a:txBody>
                  <a:tcPr marT="45725" marB="45725" marR="91450" marL="91450" anchor="ctr"/>
                </a:tc>
              </a:tr>
              <a:tr h="624550">
                <a:tc>
                  <a:txBody>
                    <a:bodyPr/>
                    <a:lstStyle/>
                    <a:p>
                      <a:pPr indent="0" lvl="0" marL="0" marR="0" rtl="0" algn="ctr">
                        <a:spcBef>
                          <a:spcPts val="0"/>
                        </a:spcBef>
                        <a:spcAft>
                          <a:spcPts val="0"/>
                        </a:spcAft>
                        <a:buClr>
                          <a:schemeClr val="lt1"/>
                        </a:buClr>
                        <a:buSzPts val="1400"/>
                        <a:buFont typeface="Lustria"/>
                        <a:buNone/>
                      </a:pPr>
                      <a:r>
                        <a:rPr lang="en-IE" sz="1400" u="none" cap="none" strike="noStrike"/>
                        <a:t> %=</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Mod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a:t>
                      </a:r>
                      <a:endParaRPr sz="18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3)</a:t>
                      </a:r>
                      <a:endParaRPr sz="1600" u="none" cap="none" strike="noStrike"/>
                    </a:p>
                  </a:txBody>
                  <a:tcPr marT="45725" marB="45725" marR="91450" marL="91450" anchor="ctr"/>
                </a:tc>
              </a:tr>
              <a:tr h="809275">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Multiplies a variable to the power of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5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625</a:t>
                      </a:r>
                      <a:endParaRPr sz="18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4)</a:t>
                      </a:r>
                      <a:endParaRPr sz="1600" u="none" cap="none" strike="noStrike"/>
                    </a:p>
                  </a:txBody>
                  <a:tcPr marT="45725" marB="45725" marR="91450" marL="91450" anchor="ctr"/>
                </a:tc>
              </a:tr>
              <a:tr h="756500">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Floor divide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number //= 2</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number // 2</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a:t>
                      </a:r>
                      <a:endParaRPr sz="18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2)</a:t>
                      </a:r>
                      <a:endParaRPr sz="1600" u="none" cap="none" strike="noStrike"/>
                    </a:p>
                  </a:txBody>
                  <a:tcPr marT="45725" marB="45725" marR="91450" marL="91450"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2"/>
          <p:cNvSpPr txBox="1"/>
          <p:nvPr>
            <p:ph type="title"/>
          </p:nvPr>
        </p:nvSpPr>
        <p:spPr>
          <a:xfrm>
            <a:off x="5279472" y="609600"/>
            <a:ext cx="5844759"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wentieth Century"/>
              <a:buNone/>
            </a:pPr>
            <a:r>
              <a:rPr lang="en-IE"/>
              <a:t>SUMMARY</a:t>
            </a:r>
            <a:endParaRPr/>
          </a:p>
        </p:txBody>
      </p:sp>
      <p:pic>
        <p:nvPicPr>
          <p:cNvPr id="260" name="Google Shape;260;p32"/>
          <p:cNvPicPr preferRelativeResize="0"/>
          <p:nvPr/>
        </p:nvPicPr>
        <p:blipFill rotWithShape="1">
          <a:blip r:embed="rId4">
            <a:alphaModFix/>
          </a:blip>
          <a:srcRect b="1446" l="0" r="2806" t="964"/>
          <a:stretch/>
        </p:blipFill>
        <p:spPr>
          <a:xfrm>
            <a:off x="-10650" y="1"/>
            <a:ext cx="4966697" cy="6858000"/>
          </a:xfrm>
          <a:prstGeom prst="rect">
            <a:avLst/>
          </a:prstGeom>
          <a:noFill/>
          <a:ln>
            <a:noFill/>
          </a:ln>
        </p:spPr>
      </p:pic>
      <p:pic>
        <p:nvPicPr>
          <p:cNvPr descr="Data concept" id="261" name="Google Shape;261;p32"/>
          <p:cNvPicPr preferRelativeResize="0"/>
          <p:nvPr/>
        </p:nvPicPr>
        <p:blipFill rotWithShape="1">
          <a:blip r:embed="rId5">
            <a:alphaModFix/>
          </a:blip>
          <a:srcRect b="-1" l="0" r="41168" t="0"/>
          <a:stretch/>
        </p:blipFill>
        <p:spPr>
          <a:xfrm>
            <a:off x="632815" y="643465"/>
            <a:ext cx="4003193" cy="5103372"/>
          </a:xfrm>
          <a:prstGeom prst="rect">
            <a:avLst/>
          </a:prstGeom>
          <a:noFill/>
          <a:ln>
            <a:noFill/>
          </a:ln>
        </p:spPr>
      </p:pic>
      <p:sp>
        <p:nvSpPr>
          <p:cNvPr id="262" name="Google Shape;262;p32"/>
          <p:cNvSpPr txBox="1"/>
          <p:nvPr>
            <p:ph idx="1" type="body"/>
          </p:nvPr>
        </p:nvSpPr>
        <p:spPr>
          <a:xfrm>
            <a:off x="5279472" y="1828800"/>
            <a:ext cx="5844760" cy="4629149"/>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4B4F96"/>
              </a:buClr>
              <a:buSzPts val="1400"/>
              <a:buNone/>
            </a:pPr>
            <a:r>
              <a:rPr b="1" lang="en-IE" sz="1400"/>
              <a:t>Today you learned about:</a:t>
            </a:r>
            <a:endParaRPr sz="1400"/>
          </a:p>
          <a:p>
            <a:pPr indent="-342900" lvl="0" marL="342900" rtl="0" algn="l">
              <a:lnSpc>
                <a:spcPct val="90000"/>
              </a:lnSpc>
              <a:spcBef>
                <a:spcPts val="1000"/>
              </a:spcBef>
              <a:spcAft>
                <a:spcPts val="0"/>
              </a:spcAft>
              <a:buClr>
                <a:srgbClr val="4B4F96"/>
              </a:buClr>
              <a:buSzPts val="1400"/>
              <a:buFont typeface="Noto Sans Symbols"/>
              <a:buChar char="✔"/>
            </a:pPr>
            <a:r>
              <a:rPr lang="en-IE" sz="1400"/>
              <a:t>Variables</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Variables are containers that hold a value.</a:t>
            </a:r>
            <a:endParaRPr/>
          </a:p>
          <a:p>
            <a:pPr indent="-342900" lvl="0" marL="342900" rtl="0" algn="l">
              <a:lnSpc>
                <a:spcPct val="90000"/>
              </a:lnSpc>
              <a:spcBef>
                <a:spcPts val="1000"/>
              </a:spcBef>
              <a:spcAft>
                <a:spcPts val="0"/>
              </a:spcAft>
              <a:buClr>
                <a:srgbClr val="4B4F96"/>
              </a:buClr>
              <a:buSzPts val="1400"/>
              <a:buFont typeface="Noto Sans Symbols"/>
              <a:buChar char="✔"/>
            </a:pPr>
            <a:r>
              <a:rPr lang="en-IE" sz="1400"/>
              <a:t>Data types, that characters and strings are datatypes and some new datatypes: </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Integers 	(whole numbers)</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Floats 		(decimals)</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Booleans 	(true or false)</a:t>
            </a:r>
            <a:endParaRPr/>
          </a:p>
          <a:p>
            <a:pPr indent="-342900" lvl="0" marL="342900" rtl="0" algn="l">
              <a:lnSpc>
                <a:spcPct val="90000"/>
              </a:lnSpc>
              <a:spcBef>
                <a:spcPts val="1000"/>
              </a:spcBef>
              <a:spcAft>
                <a:spcPts val="0"/>
              </a:spcAft>
              <a:buClr>
                <a:srgbClr val="4B4F96"/>
              </a:buClr>
              <a:buSzPts val="1400"/>
              <a:buFont typeface="Noto Sans Symbols"/>
              <a:buChar char="✔"/>
            </a:pPr>
            <a:r>
              <a:rPr lang="en-IE" sz="1400"/>
              <a:t>Operators</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That you can use operators to assign values (e.G. The = assignment operator)</a:t>
            </a:r>
            <a:endParaRPr/>
          </a:p>
          <a:p>
            <a:pPr indent="-342900" lvl="1" marL="800100" rtl="0" algn="l">
              <a:lnSpc>
                <a:spcPct val="90000"/>
              </a:lnSpc>
              <a:spcBef>
                <a:spcPts val="500"/>
              </a:spcBef>
              <a:spcAft>
                <a:spcPts val="0"/>
              </a:spcAft>
              <a:buClr>
                <a:srgbClr val="4B4F96"/>
              </a:buClr>
              <a:buSzPts val="1400"/>
              <a:buFont typeface="Noto Sans Symbols"/>
              <a:buChar char="✔"/>
            </a:pPr>
            <a:r>
              <a:rPr lang="en-IE" sz="1400"/>
              <a:t>That you can use operators to do maths using python (e.G. The + addition operator)</a:t>
            </a:r>
            <a:endParaRPr/>
          </a:p>
          <a:p>
            <a:pPr indent="-342900" lvl="0" marL="342900" rtl="0" algn="l">
              <a:lnSpc>
                <a:spcPct val="90000"/>
              </a:lnSpc>
              <a:spcBef>
                <a:spcPts val="1000"/>
              </a:spcBef>
              <a:spcAft>
                <a:spcPts val="0"/>
              </a:spcAft>
              <a:buClr>
                <a:srgbClr val="4B4F96"/>
              </a:buClr>
              <a:buSzPts val="1400"/>
              <a:buFont typeface="Noto Sans Symbols"/>
              <a:buChar char="✔"/>
            </a:pPr>
            <a:r>
              <a:rPr lang="en-IE" sz="1400"/>
              <a:t>How to use the print function with variables and operators.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5146160" y="609600"/>
            <a:ext cx="597807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LESSON 1 RECAP</a:t>
            </a:r>
            <a:endParaRPr/>
          </a:p>
        </p:txBody>
      </p:sp>
      <p:pic>
        <p:nvPicPr>
          <p:cNvPr descr="Closeup of a keyboard" id="156" name="Google Shape;156;p20"/>
          <p:cNvPicPr preferRelativeResize="0"/>
          <p:nvPr/>
        </p:nvPicPr>
        <p:blipFill rotWithShape="1">
          <a:blip r:embed="rId4">
            <a:alphaModFix/>
          </a:blip>
          <a:srcRect b="1" l="18393" r="38443" t="0"/>
          <a:stretch/>
        </p:blipFill>
        <p:spPr>
          <a:xfrm>
            <a:off x="-10649" y="1"/>
            <a:ext cx="4571649" cy="6858000"/>
          </a:xfrm>
          <a:prstGeom prst="rect">
            <a:avLst/>
          </a:prstGeom>
          <a:noFill/>
          <a:ln>
            <a:noFill/>
          </a:ln>
        </p:spPr>
      </p:pic>
      <p:sp>
        <p:nvSpPr>
          <p:cNvPr id="157" name="Google Shape;157;p20"/>
          <p:cNvSpPr txBox="1"/>
          <p:nvPr>
            <p:ph idx="1" type="body"/>
          </p:nvPr>
        </p:nvSpPr>
        <p:spPr>
          <a:xfrm>
            <a:off x="5146160" y="1828801"/>
            <a:ext cx="5978072" cy="386604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2500" lnSpcReduction="10000"/>
          </a:bodyPr>
          <a:lstStyle/>
          <a:p>
            <a:pPr indent="0" lvl="0" marL="0" rtl="0" algn="l">
              <a:lnSpc>
                <a:spcPct val="90000"/>
              </a:lnSpc>
              <a:spcBef>
                <a:spcPts val="0"/>
              </a:spcBef>
              <a:spcAft>
                <a:spcPts val="0"/>
              </a:spcAft>
              <a:buSzPct val="89030"/>
              <a:buNone/>
            </a:pPr>
            <a:r>
              <a:rPr b="1" lang="en-IE" sz="1700"/>
              <a:t>IN THE FIRST LESSON WE LEARNED ABOUT:</a:t>
            </a:r>
            <a:br>
              <a:rPr b="1" lang="en-IE" sz="1700"/>
            </a:br>
            <a:endParaRPr sz="1700"/>
          </a:p>
          <a:p>
            <a:pPr indent="-342900" lvl="0" marL="342900" rtl="0" algn="l">
              <a:lnSpc>
                <a:spcPct val="90000"/>
              </a:lnSpc>
              <a:spcBef>
                <a:spcPts val="1000"/>
              </a:spcBef>
              <a:spcAft>
                <a:spcPts val="0"/>
              </a:spcAft>
              <a:buSzPct val="63063"/>
              <a:buFont typeface="Noto Sans Symbols"/>
              <a:buChar char="✔"/>
            </a:pPr>
            <a:r>
              <a:rPr lang="en-IE" sz="2400"/>
              <a:t>Characters: which are any single thing we can output using our keyboard.</a:t>
            </a:r>
            <a:endParaRPr/>
          </a:p>
          <a:p>
            <a:pPr indent="-342900" lvl="0" marL="342900" rtl="0" algn="l">
              <a:lnSpc>
                <a:spcPct val="90000"/>
              </a:lnSpc>
              <a:spcBef>
                <a:spcPts val="1000"/>
              </a:spcBef>
              <a:spcAft>
                <a:spcPts val="0"/>
              </a:spcAft>
              <a:buSzPct val="63063"/>
              <a:buFont typeface="Noto Sans Symbols"/>
              <a:buChar char="✔"/>
            </a:pPr>
            <a:r>
              <a:rPr lang="en-IE" sz="2400"/>
              <a:t>Strings: which are groups of 2 or more characters.</a:t>
            </a:r>
            <a:endParaRPr/>
          </a:p>
          <a:p>
            <a:pPr indent="-342900" lvl="0" marL="342900" rtl="0" algn="l">
              <a:lnSpc>
                <a:spcPct val="90000"/>
              </a:lnSpc>
              <a:spcBef>
                <a:spcPts val="1000"/>
              </a:spcBef>
              <a:spcAft>
                <a:spcPts val="0"/>
              </a:spcAft>
              <a:buSzPct val="63063"/>
              <a:buFont typeface="Noto Sans Symbols"/>
              <a:buChar char="✔"/>
            </a:pPr>
            <a:r>
              <a:rPr lang="en-IE" sz="2400"/>
              <a:t>Quotation marks: that characters and strings need to be surrounded by quotation marks.</a:t>
            </a:r>
            <a:endParaRPr/>
          </a:p>
          <a:p>
            <a:pPr indent="-342900" lvl="0" marL="342900" rtl="0" algn="l">
              <a:lnSpc>
                <a:spcPct val="90000"/>
              </a:lnSpc>
              <a:spcBef>
                <a:spcPts val="1000"/>
              </a:spcBef>
              <a:spcAft>
                <a:spcPts val="0"/>
              </a:spcAft>
              <a:buSzPct val="63063"/>
              <a:buFont typeface="Noto Sans Symbols"/>
              <a:buChar char="✔"/>
            </a:pPr>
            <a:r>
              <a:rPr lang="en-IE" sz="2400"/>
              <a:t>Functions: which are reusable pieces of code that do a task for us.</a:t>
            </a:r>
            <a:endParaRPr/>
          </a:p>
          <a:p>
            <a:pPr indent="-342900" lvl="0" marL="342900" rtl="0" algn="l">
              <a:lnSpc>
                <a:spcPct val="90000"/>
              </a:lnSpc>
              <a:spcBef>
                <a:spcPts val="1000"/>
              </a:spcBef>
              <a:spcAft>
                <a:spcPts val="0"/>
              </a:spcAft>
              <a:buSzPct val="63063"/>
              <a:buFont typeface="Noto Sans Symbols"/>
              <a:buChar char="✔"/>
            </a:pPr>
            <a:r>
              <a:rPr lang="en-IE" sz="2400"/>
              <a:t>How to use the print function to output to our screens: print()</a:t>
            </a:r>
            <a:endParaRPr/>
          </a:p>
          <a:p>
            <a:pPr indent="-236124" lvl="0" marL="342900" rtl="0" algn="l">
              <a:lnSpc>
                <a:spcPct val="90000"/>
              </a:lnSpc>
              <a:spcBef>
                <a:spcPts val="314"/>
              </a:spcBef>
              <a:spcAft>
                <a:spcPts val="0"/>
              </a:spcAft>
              <a:buSzPct val="70000"/>
              <a:buNone/>
            </a:pPr>
            <a:r>
              <a:t/>
            </a:r>
            <a:endParaRPr sz="1700"/>
          </a:p>
        </p:txBody>
      </p:sp>
      <p:pic>
        <p:nvPicPr>
          <p:cNvPr id="158" name="Google Shape;158;p20"/>
          <p:cNvPicPr preferRelativeResize="0"/>
          <p:nvPr/>
        </p:nvPicPr>
        <p:blipFill rotWithShape="1">
          <a:blip r:embed="rId5">
            <a:alphaModFix/>
          </a:blip>
          <a:srcRect b="1446" l="0" r="2806" t="964"/>
          <a:stretch/>
        </p:blipFill>
        <p:spPr>
          <a:xfrm>
            <a:off x="-10649" y="1"/>
            <a:ext cx="4690532"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1"/>
          <p:cNvSpPr txBox="1"/>
          <p:nvPr>
            <p:ph type="title"/>
          </p:nvPr>
        </p:nvSpPr>
        <p:spPr>
          <a:xfrm>
            <a:off x="1370693" y="4477814"/>
            <a:ext cx="9440034" cy="10170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Lustria"/>
              <a:buNone/>
            </a:pPr>
            <a:r>
              <a:rPr lang="en-IE" sz="4800"/>
              <a:t>PART 1 - VARIABLES</a:t>
            </a:r>
            <a:endParaRPr/>
          </a:p>
        </p:txBody>
      </p:sp>
      <p:sp>
        <p:nvSpPr>
          <p:cNvPr id="164" name="Google Shape;164;p21"/>
          <p:cNvSpPr txBox="1"/>
          <p:nvPr>
            <p:ph idx="1" type="body"/>
          </p:nvPr>
        </p:nvSpPr>
        <p:spPr>
          <a:xfrm>
            <a:off x="1370693" y="5494872"/>
            <a:ext cx="9440034" cy="65243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IE">
                <a:solidFill>
                  <a:srgbClr val="FF4800"/>
                </a:solidFill>
              </a:rPr>
              <a:t>A Variable can be considered a box that we can place any data into</a:t>
            </a:r>
            <a:endParaRPr/>
          </a:p>
        </p:txBody>
      </p:sp>
      <p:pic>
        <p:nvPicPr>
          <p:cNvPr descr="A close up of a logo&#10;&#10;Description automatically generated" id="165" name="Google Shape;165;p21"/>
          <p:cNvPicPr preferRelativeResize="0"/>
          <p:nvPr/>
        </p:nvPicPr>
        <p:blipFill rotWithShape="1">
          <a:blip r:embed="rId4">
            <a:alphaModFix/>
          </a:blip>
          <a:srcRect b="0" l="0" r="0" t="0"/>
          <a:stretch/>
        </p:blipFill>
        <p:spPr>
          <a:xfrm>
            <a:off x="2732000" y="1064806"/>
            <a:ext cx="6705563" cy="27828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171" name="Google Shape;171;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2" name="Google Shape;172;p22"/>
          <p:cNvSpPr txBox="1"/>
          <p:nvPr>
            <p:ph idx="1" type="body"/>
          </p:nvPr>
        </p:nvSpPr>
        <p:spPr>
          <a:xfrm>
            <a:off x="913774" y="1939702"/>
            <a:ext cx="3740509" cy="430869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SzPct val="73710"/>
              <a:buNone/>
            </a:pPr>
            <a:r>
              <a:rPr lang="en-IE" sz="2200">
                <a:solidFill>
                  <a:schemeClr val="dk1"/>
                </a:solidFill>
              </a:rPr>
              <a:t>What is a variable?</a:t>
            </a:r>
            <a:endParaRPr/>
          </a:p>
          <a:p>
            <a:pPr indent="-342900" lvl="0" marL="342900" rtl="0" algn="l">
              <a:lnSpc>
                <a:spcPct val="110000"/>
              </a:lnSpc>
              <a:spcBef>
                <a:spcPts val="1000"/>
              </a:spcBef>
              <a:spcAft>
                <a:spcPts val="0"/>
              </a:spcAft>
              <a:buSzPct val="73710"/>
              <a:buChar char="◈"/>
            </a:pPr>
            <a:r>
              <a:rPr lang="en-IE" sz="2200">
                <a:solidFill>
                  <a:schemeClr val="dk1"/>
                </a:solidFill>
              </a:rPr>
              <a:t>A variable is a container that we can create in our program to store a value.</a:t>
            </a:r>
            <a:endParaRPr/>
          </a:p>
          <a:p>
            <a:pPr indent="-342900" lvl="0" marL="342900" rtl="0" algn="l">
              <a:lnSpc>
                <a:spcPct val="110000"/>
              </a:lnSpc>
              <a:spcBef>
                <a:spcPts val="1000"/>
              </a:spcBef>
              <a:spcAft>
                <a:spcPts val="0"/>
              </a:spcAft>
              <a:buSzPct val="73710"/>
              <a:buChar char="◈"/>
            </a:pPr>
            <a:r>
              <a:rPr lang="en-IE" sz="2200">
                <a:solidFill>
                  <a:schemeClr val="dk1"/>
                </a:solidFill>
              </a:rPr>
              <a:t>What values can a variable store?</a:t>
            </a:r>
            <a:endParaRPr/>
          </a:p>
          <a:p>
            <a:pPr indent="-342900" lvl="0" marL="342900" rtl="0" algn="l">
              <a:lnSpc>
                <a:spcPct val="110000"/>
              </a:lnSpc>
              <a:spcBef>
                <a:spcPts val="1000"/>
              </a:spcBef>
              <a:spcAft>
                <a:spcPts val="0"/>
              </a:spcAft>
              <a:buSzPct val="73710"/>
              <a:buChar char="◈"/>
            </a:pPr>
            <a:r>
              <a:rPr lang="en-IE" sz="2200">
                <a:solidFill>
                  <a:schemeClr val="dk1"/>
                </a:solidFill>
              </a:rPr>
              <a:t>In python, there are different types of values which we call data types.</a:t>
            </a:r>
            <a:endParaRPr/>
          </a:p>
          <a:p>
            <a:pPr indent="-342900" lvl="0" marL="342900" rtl="0" algn="l">
              <a:lnSpc>
                <a:spcPct val="110000"/>
              </a:lnSpc>
              <a:spcBef>
                <a:spcPts val="1000"/>
              </a:spcBef>
              <a:spcAft>
                <a:spcPts val="0"/>
              </a:spcAft>
              <a:buSzPct val="73710"/>
              <a:buChar char="◈"/>
            </a:pPr>
            <a:r>
              <a:rPr lang="en-IE" sz="2200">
                <a:solidFill>
                  <a:schemeClr val="dk1"/>
                </a:solidFill>
              </a:rPr>
              <a:t>A variable can be used to store any of these data types.</a:t>
            </a:r>
            <a:endParaRPr/>
          </a:p>
        </p:txBody>
      </p:sp>
      <p:sp>
        <p:nvSpPr>
          <p:cNvPr id="173" name="Google Shape;173;p22"/>
          <p:cNvSpPr txBox="1"/>
          <p:nvPr>
            <p:ph type="title"/>
          </p:nvPr>
        </p:nvSpPr>
        <p:spPr>
          <a:xfrm>
            <a:off x="913774" y="640831"/>
            <a:ext cx="3740515" cy="1573863"/>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IE"/>
              <a:t>VARIABLES</a:t>
            </a:r>
            <a:endParaRPr/>
          </a:p>
        </p:txBody>
      </p:sp>
      <p:graphicFrame>
        <p:nvGraphicFramePr>
          <p:cNvPr id="174" name="Google Shape;174;p22"/>
          <p:cNvGraphicFramePr/>
          <p:nvPr/>
        </p:nvGraphicFramePr>
        <p:xfrm>
          <a:off x="5248643" y="1217162"/>
          <a:ext cx="3000000" cy="3000000"/>
        </p:xfrm>
        <a:graphic>
          <a:graphicData uri="http://schemas.openxmlformats.org/drawingml/2006/table">
            <a:tbl>
              <a:tblPr bandRow="1" firstRow="1">
                <a:gradFill>
                  <a:gsLst>
                    <a:gs pos="0">
                      <a:srgbClr val="E2DDD5"/>
                    </a:gs>
                    <a:gs pos="100000">
                      <a:srgbClr val="B9AC93"/>
                    </a:gs>
                  </a:gsLst>
                  <a:lin ang="5400000" scaled="0"/>
                </a:gradFill>
                <a:tableStyleId>{BB3B8638-8337-4589-8A1C-478877D5AB18}</a:tableStyleId>
              </a:tblPr>
              <a:tblGrid>
                <a:gridCol w="1576825"/>
                <a:gridCol w="1351225"/>
                <a:gridCol w="1814300"/>
                <a:gridCol w="1557525"/>
              </a:tblGrid>
              <a:tr h="632625">
                <a:tc>
                  <a:txBody>
                    <a:bodyPr/>
                    <a:lstStyle/>
                    <a:p>
                      <a:pPr indent="0" lvl="0" marL="0" marR="0" rtl="0" algn="ctr">
                        <a:spcBef>
                          <a:spcPts val="0"/>
                        </a:spcBef>
                        <a:spcAft>
                          <a:spcPts val="0"/>
                        </a:spcAft>
                        <a:buClr>
                          <a:schemeClr val="lt1"/>
                        </a:buClr>
                        <a:buSzPts val="1700"/>
                        <a:buFont typeface="Lustria"/>
                        <a:buNone/>
                      </a:pPr>
                      <a:r>
                        <a:rPr lang="en-IE" sz="1700" u="none" cap="none" strike="noStrike"/>
                        <a:t>Data type</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Short-hand name</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Description of data type</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Example of data type</a:t>
                      </a:r>
                      <a:endParaRPr sz="1800" u="none" cap="none" strike="noStrike"/>
                    </a:p>
                  </a:txBody>
                  <a:tcPr marT="42750" marB="42750" marR="85500" marL="85500"/>
                </a:tc>
              </a:tr>
              <a:tr h="632625">
                <a:tc>
                  <a:txBody>
                    <a:bodyPr/>
                    <a:lstStyle/>
                    <a:p>
                      <a:pPr indent="0" lvl="0" marL="0" marR="0" rtl="0" algn="ctr">
                        <a:spcBef>
                          <a:spcPts val="0"/>
                        </a:spcBef>
                        <a:spcAft>
                          <a:spcPts val="0"/>
                        </a:spcAft>
                        <a:buClr>
                          <a:schemeClr val="lt1"/>
                        </a:buClr>
                        <a:buSzPts val="1700"/>
                        <a:buFont typeface="Lustria"/>
                        <a:buNone/>
                      </a:pPr>
                      <a:r>
                        <a:rPr lang="en-IE" sz="1700" u="none" cap="none" strike="noStrike"/>
                        <a:t>Integer number</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int</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An int is a whole number</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10</a:t>
                      </a:r>
                      <a:endParaRPr sz="1800" u="none" cap="none" strike="noStrike"/>
                    </a:p>
                  </a:txBody>
                  <a:tcPr marT="42750" marB="42750" marR="85500" marL="85500"/>
                </a:tc>
              </a:tr>
              <a:tr h="632625">
                <a:tc>
                  <a:txBody>
                    <a:bodyPr/>
                    <a:lstStyle/>
                    <a:p>
                      <a:pPr indent="0" lvl="0" marL="0" marR="0" rtl="0" algn="ctr">
                        <a:spcBef>
                          <a:spcPts val="0"/>
                        </a:spcBef>
                        <a:spcAft>
                          <a:spcPts val="0"/>
                        </a:spcAft>
                        <a:buClr>
                          <a:schemeClr val="lt1"/>
                        </a:buClr>
                        <a:buSzPts val="1700"/>
                        <a:buFont typeface="Lustria"/>
                        <a:buNone/>
                      </a:pPr>
                      <a:r>
                        <a:rPr lang="en-IE" sz="1700" u="none" cap="none" strike="noStrike"/>
                        <a:t>Floating point number</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float</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A float is a decimal number</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3.14</a:t>
                      </a:r>
                      <a:endParaRPr sz="1800" u="none" cap="none" strike="noStrike"/>
                    </a:p>
                  </a:txBody>
                  <a:tcPr marT="42750" marB="42750" marR="85500" marL="85500"/>
                </a:tc>
              </a:tr>
              <a:tr h="632625">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Character</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char</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A single keyboard digit</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"A"</a:t>
                      </a:r>
                      <a:endParaRPr sz="1800" u="none" cap="none" strike="noStrike"/>
                    </a:p>
                  </a:txBody>
                  <a:tcPr marT="42750" marB="42750" marR="85500" marL="85500"/>
                </a:tc>
              </a:tr>
              <a:tr h="889100">
                <a:tc>
                  <a:txBody>
                    <a:bodyPr/>
                    <a:lstStyle/>
                    <a:p>
                      <a:pPr indent="0" lvl="0" marL="0" marR="0" rtl="0" algn="ctr">
                        <a:spcBef>
                          <a:spcPts val="0"/>
                        </a:spcBef>
                        <a:spcAft>
                          <a:spcPts val="0"/>
                        </a:spcAft>
                        <a:buClr>
                          <a:schemeClr val="lt1"/>
                        </a:buClr>
                        <a:buSzPts val="1700"/>
                        <a:buFont typeface="Lustria"/>
                        <a:buNone/>
                      </a:pPr>
                      <a:r>
                        <a:rPr lang="en-IE" sz="1700" u="none" cap="none" strike="noStrike"/>
                        <a:t>String</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str</a:t>
                      </a:r>
                      <a:endParaRPr sz="1800" u="none" cap="none" strike="noStrike"/>
                    </a:p>
                  </a:txBody>
                  <a:tcPr marT="42750" marB="42750" marR="85500" marL="85500"/>
                </a:tc>
                <a:tc>
                  <a:txBody>
                    <a:bodyPr/>
                    <a:lstStyle/>
                    <a:p>
                      <a:pPr indent="0" lvl="0" marL="0" marR="0" rtl="0" algn="ctr">
                        <a:spcBef>
                          <a:spcPts val="0"/>
                        </a:spcBef>
                        <a:spcAft>
                          <a:spcPts val="0"/>
                        </a:spcAft>
                        <a:buClr>
                          <a:schemeClr val="lt1"/>
                        </a:buClr>
                        <a:buSzPts val="1700"/>
                        <a:buFont typeface="Lustria"/>
                        <a:buNone/>
                      </a:pPr>
                      <a:r>
                        <a:rPr lang="en-IE" sz="1700" u="none" cap="none" strike="noStrike"/>
                        <a:t>A sentence or collection of characters</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"My favourite food is pizza"</a:t>
                      </a:r>
                      <a:endParaRPr sz="1800" u="none" cap="none" strike="noStrike"/>
                    </a:p>
                  </a:txBody>
                  <a:tcPr marT="42750" marB="42750" marR="85500" marL="85500"/>
                </a:tc>
              </a:tr>
              <a:tr h="889100">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Boolean</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bool</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Holds the value of either True or False</a:t>
                      </a:r>
                      <a:endParaRPr sz="1800" u="none" cap="none" strike="noStrike"/>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True</a:t>
                      </a:r>
                      <a:endParaRPr sz="1800" u="none" cap="none" strike="noStrike"/>
                    </a:p>
                  </a:txBody>
                  <a:tcPr marT="42750" marB="42750" marR="85500" marL="8550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180" name="Google Shape;180;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23"/>
          <p:cNvSpPr txBox="1"/>
          <p:nvPr>
            <p:ph idx="1" type="body"/>
          </p:nvPr>
        </p:nvSpPr>
        <p:spPr>
          <a:xfrm>
            <a:off x="1054065" y="2367092"/>
            <a:ext cx="5855415" cy="38474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85000" lnSpcReduction="10000"/>
          </a:bodyPr>
          <a:lstStyle/>
          <a:p>
            <a:pPr indent="0" lvl="0" marL="0" rtl="0" algn="l">
              <a:lnSpc>
                <a:spcPct val="110000"/>
              </a:lnSpc>
              <a:spcBef>
                <a:spcPts val="0"/>
              </a:spcBef>
              <a:spcAft>
                <a:spcPts val="0"/>
              </a:spcAft>
              <a:buSzPct val="82352"/>
              <a:buNone/>
            </a:pPr>
            <a:r>
              <a:rPr lang="en-IE">
                <a:solidFill>
                  <a:schemeClr val="dk1"/>
                </a:solidFill>
              </a:rPr>
              <a:t>Creating a variable</a:t>
            </a:r>
            <a:endParaRPr/>
          </a:p>
          <a:p>
            <a:pPr indent="-342900" lvl="0" marL="342900" rtl="0" algn="l">
              <a:lnSpc>
                <a:spcPct val="110000"/>
              </a:lnSpc>
              <a:spcBef>
                <a:spcPts val="1000"/>
              </a:spcBef>
              <a:spcAft>
                <a:spcPts val="0"/>
              </a:spcAft>
              <a:buSzPct val="82352"/>
              <a:buChar char="◈"/>
            </a:pPr>
            <a:r>
              <a:rPr lang="en-IE">
                <a:solidFill>
                  <a:schemeClr val="dk1"/>
                </a:solidFill>
              </a:rPr>
              <a:t>To create a variable, we type (or "declare") the name of the variable, and then we assign a value to the variable.</a:t>
            </a:r>
            <a:endParaRPr/>
          </a:p>
          <a:p>
            <a:pPr indent="-342900" lvl="0" marL="342900" rtl="0" algn="l">
              <a:lnSpc>
                <a:spcPct val="110000"/>
              </a:lnSpc>
              <a:spcBef>
                <a:spcPts val="1000"/>
              </a:spcBef>
              <a:spcAft>
                <a:spcPts val="0"/>
              </a:spcAft>
              <a:buSzPct val="82352"/>
              <a:buChar char="◈"/>
            </a:pPr>
            <a:r>
              <a:rPr lang="en-IE">
                <a:solidFill>
                  <a:schemeClr val="dk1"/>
                </a:solidFill>
              </a:rPr>
              <a:t>In python, the assignment operator is "=" which you know as the equals sign.</a:t>
            </a:r>
            <a:endParaRPr/>
          </a:p>
          <a:p>
            <a:pPr indent="-342900" lvl="0" marL="342900" rtl="0" algn="l">
              <a:lnSpc>
                <a:spcPct val="110000"/>
              </a:lnSpc>
              <a:spcBef>
                <a:spcPts val="1000"/>
              </a:spcBef>
              <a:spcAft>
                <a:spcPts val="0"/>
              </a:spcAft>
              <a:buSzPct val="82352"/>
              <a:buChar char="◈"/>
            </a:pPr>
            <a:r>
              <a:rPr lang="en-IE">
                <a:solidFill>
                  <a:schemeClr val="dk1"/>
                </a:solidFill>
              </a:rPr>
              <a:t>Let's suppose we want to create one variable to store a string with our favourite animal in it and another variable to store our birth year.</a:t>
            </a:r>
            <a:endParaRPr/>
          </a:p>
          <a:p>
            <a:pPr indent="-342900" lvl="0" marL="342900" rtl="0" algn="l">
              <a:lnSpc>
                <a:spcPct val="110000"/>
              </a:lnSpc>
              <a:spcBef>
                <a:spcPts val="1000"/>
              </a:spcBef>
              <a:spcAft>
                <a:spcPts val="0"/>
              </a:spcAft>
              <a:buSzPct val="82352"/>
              <a:buChar char="◈"/>
            </a:pPr>
            <a:r>
              <a:rPr lang="en-IE">
                <a:solidFill>
                  <a:schemeClr val="dk1"/>
                </a:solidFill>
              </a:rPr>
              <a:t>Which in our code editor, looks like:</a:t>
            </a:r>
            <a:endParaRPr/>
          </a:p>
          <a:p>
            <a:pPr indent="0" lvl="0" marL="0" rtl="0" algn="l">
              <a:lnSpc>
                <a:spcPct val="110000"/>
              </a:lnSpc>
              <a:spcBef>
                <a:spcPts val="1000"/>
              </a:spcBef>
              <a:spcAft>
                <a:spcPts val="0"/>
              </a:spcAft>
              <a:buSzPct val="82352"/>
              <a:buNone/>
            </a:pPr>
            <a:r>
              <a:rPr lang="en-IE">
                <a:solidFill>
                  <a:schemeClr val="dk1"/>
                </a:solidFill>
              </a:rPr>
              <a:t>My_favourite_animal = "hippopotamus"</a:t>
            </a:r>
            <a:endParaRPr/>
          </a:p>
          <a:p>
            <a:pPr indent="0" lvl="0" marL="0" rtl="0" algn="l">
              <a:lnSpc>
                <a:spcPct val="110000"/>
              </a:lnSpc>
              <a:spcBef>
                <a:spcPts val="1000"/>
              </a:spcBef>
              <a:spcAft>
                <a:spcPts val="0"/>
              </a:spcAft>
              <a:buSzPct val="82352"/>
              <a:buNone/>
            </a:pPr>
            <a:r>
              <a:rPr lang="en-IE">
                <a:solidFill>
                  <a:schemeClr val="dk1"/>
                </a:solidFill>
              </a:rPr>
              <a:t>My_birth_year = 2004</a:t>
            </a:r>
            <a:endParaRPr/>
          </a:p>
          <a:p>
            <a:pPr indent="0" lvl="0" marL="0" rtl="0" algn="l">
              <a:lnSpc>
                <a:spcPct val="110000"/>
              </a:lnSpc>
              <a:spcBef>
                <a:spcPts val="1000"/>
              </a:spcBef>
              <a:spcAft>
                <a:spcPts val="0"/>
              </a:spcAft>
              <a:buSzPct val="117647"/>
              <a:buNone/>
            </a:pPr>
            <a:r>
              <a:t/>
            </a:r>
            <a:endParaRPr b="1" sz="1400"/>
          </a:p>
          <a:p>
            <a:pPr indent="0" lvl="0" marL="0" rtl="0" algn="l">
              <a:lnSpc>
                <a:spcPct val="110000"/>
              </a:lnSpc>
              <a:spcBef>
                <a:spcPts val="1000"/>
              </a:spcBef>
              <a:spcAft>
                <a:spcPts val="0"/>
              </a:spcAft>
              <a:buSzPct val="117647"/>
              <a:buNone/>
            </a:pPr>
            <a:r>
              <a:t/>
            </a:r>
            <a:endParaRPr b="1" sz="1400"/>
          </a:p>
        </p:txBody>
      </p:sp>
      <p:sp>
        <p:nvSpPr>
          <p:cNvPr id="182" name="Google Shape;182;p23"/>
          <p:cNvSpPr txBox="1"/>
          <p:nvPr>
            <p:ph type="title"/>
          </p:nvPr>
        </p:nvSpPr>
        <p:spPr>
          <a:xfrm>
            <a:off x="1054064" y="618517"/>
            <a:ext cx="5855416" cy="159617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VARIABLES</a:t>
            </a:r>
            <a:endParaRPr/>
          </a:p>
        </p:txBody>
      </p:sp>
      <p:graphicFrame>
        <p:nvGraphicFramePr>
          <p:cNvPr id="183" name="Google Shape;183;p23"/>
          <p:cNvGraphicFramePr/>
          <p:nvPr/>
        </p:nvGraphicFramePr>
        <p:xfrm>
          <a:off x="7537704" y="2953831"/>
          <a:ext cx="3000000" cy="3000000"/>
        </p:xfrm>
        <a:graphic>
          <a:graphicData uri="http://schemas.openxmlformats.org/drawingml/2006/table">
            <a:tbl>
              <a:tblPr bandRow="1" firstRow="1">
                <a:gradFill>
                  <a:gsLst>
                    <a:gs pos="0">
                      <a:srgbClr val="DDC9C5"/>
                    </a:gs>
                    <a:gs pos="100000">
                      <a:srgbClr val="B37D71"/>
                    </a:gs>
                  </a:gsLst>
                  <a:lin ang="5400000" scaled="0"/>
                </a:gradFill>
                <a:tableStyleId>{E4833A62-A950-4ACB-8CFD-2F245C0454D4}</a:tableStyleId>
              </a:tblPr>
              <a:tblGrid>
                <a:gridCol w="1859100"/>
                <a:gridCol w="1154725"/>
                <a:gridCol w="1402350"/>
              </a:tblGrid>
              <a:tr h="503750">
                <a:tc>
                  <a:txBody>
                    <a:bodyPr/>
                    <a:lstStyle/>
                    <a:p>
                      <a:pPr indent="0" lvl="0" marL="0" marR="0" rtl="0" algn="ctr">
                        <a:spcBef>
                          <a:spcPts val="0"/>
                        </a:spcBef>
                        <a:spcAft>
                          <a:spcPts val="0"/>
                        </a:spcAft>
                        <a:buClr>
                          <a:schemeClr val="lt1"/>
                        </a:buClr>
                        <a:buSzPts val="1200"/>
                        <a:buFont typeface="Lustria"/>
                        <a:buNone/>
                      </a:pPr>
                      <a:r>
                        <a:rPr lang="en-IE" sz="1200" u="none" cap="none" strike="noStrike"/>
                        <a:t>Variable name</a:t>
                      </a:r>
                      <a:endParaRPr sz="1800" u="none" cap="none" strike="noStrike"/>
                    </a:p>
                  </a:txBody>
                  <a:tcPr marT="30125" marB="30125" marR="60275" marL="60275"/>
                </a:tc>
                <a:tc>
                  <a:txBody>
                    <a:bodyPr/>
                    <a:lstStyle/>
                    <a:p>
                      <a:pPr indent="0" lvl="0" marL="0" marR="0" rtl="0" algn="ctr">
                        <a:spcBef>
                          <a:spcPts val="0"/>
                        </a:spcBef>
                        <a:spcAft>
                          <a:spcPts val="0"/>
                        </a:spcAft>
                        <a:buClr>
                          <a:schemeClr val="lt1"/>
                        </a:buClr>
                        <a:buSzPts val="1200"/>
                        <a:buFont typeface="Lustria"/>
                        <a:buNone/>
                      </a:pPr>
                      <a:r>
                        <a:rPr lang="en-IE" sz="1200" u="none" cap="none" strike="noStrike"/>
                        <a:t>Assignment operator</a:t>
                      </a:r>
                      <a:endParaRPr sz="1800" u="none" cap="none" strike="noStrike"/>
                    </a:p>
                  </a:txBody>
                  <a:tcPr marT="30125" marB="30125" marR="60275" marL="60275"/>
                </a:tc>
                <a:tc>
                  <a:txBody>
                    <a:bodyPr/>
                    <a:lstStyle/>
                    <a:p>
                      <a:pPr indent="0" lvl="0" marL="0" marR="0" rtl="0" algn="ctr">
                        <a:spcBef>
                          <a:spcPts val="0"/>
                        </a:spcBef>
                        <a:spcAft>
                          <a:spcPts val="0"/>
                        </a:spcAft>
                        <a:buClr>
                          <a:schemeClr val="lt1"/>
                        </a:buClr>
                        <a:buSzPts val="1200"/>
                        <a:buFont typeface="Lustria"/>
                        <a:buNone/>
                      </a:pPr>
                      <a:r>
                        <a:rPr lang="en-IE" sz="1200" u="none" cap="none" strike="noStrike"/>
                        <a:t>value</a:t>
                      </a:r>
                      <a:endParaRPr sz="1800" u="none" cap="none" strike="noStrike"/>
                    </a:p>
                  </a:txBody>
                  <a:tcPr marT="30125" marB="30125" marR="60275" marL="60275"/>
                </a:tc>
              </a:tr>
              <a:tr h="466850">
                <a:tc>
                  <a:txBody>
                    <a:bodyPr/>
                    <a:lstStyle/>
                    <a:p>
                      <a:pPr indent="0" lvl="0" marL="0" marR="0" rtl="0" algn="ctr">
                        <a:spcBef>
                          <a:spcPts val="0"/>
                        </a:spcBef>
                        <a:spcAft>
                          <a:spcPts val="0"/>
                        </a:spcAft>
                        <a:buClr>
                          <a:schemeClr val="lt1"/>
                        </a:buClr>
                        <a:buSzPts val="1400"/>
                        <a:buFont typeface="Lustria"/>
                        <a:buNone/>
                      </a:pPr>
                      <a:r>
                        <a:rPr lang="en-IE" sz="1400" u="none" cap="none" strike="noStrike"/>
                        <a:t>my_favourite_animal</a:t>
                      </a:r>
                      <a:endParaRPr sz="2000" u="none" cap="none" strike="noStrike"/>
                    </a:p>
                  </a:txBody>
                  <a:tcPr marT="30125" marB="30125" marR="60275" marL="60275"/>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endParaRPr sz="2000" u="none" cap="none" strike="noStrike"/>
                    </a:p>
                  </a:txBody>
                  <a:tcPr marT="30125" marB="30125" marR="60275" marL="60275"/>
                </a:tc>
                <a:tc>
                  <a:txBody>
                    <a:bodyPr/>
                    <a:lstStyle/>
                    <a:p>
                      <a:pPr indent="0" lvl="0" marL="0" marR="0" rtl="0" algn="ctr">
                        <a:spcBef>
                          <a:spcPts val="0"/>
                        </a:spcBef>
                        <a:spcAft>
                          <a:spcPts val="0"/>
                        </a:spcAft>
                        <a:buClr>
                          <a:schemeClr val="lt1"/>
                        </a:buClr>
                        <a:buSzPts val="1400"/>
                        <a:buFont typeface="Lustria"/>
                        <a:buNone/>
                      </a:pPr>
                      <a:r>
                        <a:rPr lang="en-IE" sz="1400" u="none" cap="none" strike="noStrike"/>
                        <a:t>"</a:t>
                      </a:r>
                      <a:r>
                        <a:rPr b="0" lang="en-IE" sz="1400" u="none" cap="none" strike="noStrike"/>
                        <a:t>hippopotamus</a:t>
                      </a:r>
                      <a:r>
                        <a:rPr lang="en-IE" sz="1400" u="none" cap="none" strike="noStrike"/>
                        <a:t>"</a:t>
                      </a:r>
                      <a:endParaRPr sz="2000" u="none" cap="none" strike="noStrike"/>
                    </a:p>
                  </a:txBody>
                  <a:tcPr marT="30125" marB="30125" marR="60275" marL="60275"/>
                </a:tc>
              </a:tr>
              <a:tr h="466850">
                <a:tc>
                  <a:txBody>
                    <a:bodyPr/>
                    <a:lstStyle/>
                    <a:p>
                      <a:pPr indent="0" lvl="0" marL="0" marR="0" rtl="0" algn="ctr">
                        <a:spcBef>
                          <a:spcPts val="0"/>
                        </a:spcBef>
                        <a:spcAft>
                          <a:spcPts val="0"/>
                        </a:spcAft>
                        <a:buClr>
                          <a:schemeClr val="dk1"/>
                        </a:buClr>
                        <a:buSzPts val="1200"/>
                        <a:buFont typeface="Twentieth Century"/>
                        <a:buNone/>
                      </a:pPr>
                      <a:r>
                        <a:rPr lang="en-IE" sz="1400" u="none" cap="none" strike="noStrike"/>
                        <a:t>my_birth_year</a:t>
                      </a:r>
                      <a:endParaRPr sz="2000" u="none" cap="none" strike="noStrike"/>
                    </a:p>
                  </a:txBody>
                  <a:tcPr marT="30125" marB="30125" marR="60275" marL="60275"/>
                </a:tc>
                <a:tc>
                  <a:txBody>
                    <a:bodyPr/>
                    <a:lstStyle/>
                    <a:p>
                      <a:pPr indent="0" lvl="0" marL="0" marR="0" rtl="0" algn="ctr">
                        <a:spcBef>
                          <a:spcPts val="0"/>
                        </a:spcBef>
                        <a:spcAft>
                          <a:spcPts val="0"/>
                        </a:spcAft>
                        <a:buClr>
                          <a:schemeClr val="dk1"/>
                        </a:buClr>
                        <a:buSzPts val="1200"/>
                        <a:buFont typeface="Twentieth Century"/>
                        <a:buNone/>
                      </a:pPr>
                      <a:r>
                        <a:rPr lang="en-IE" sz="1400" u="none" cap="none" strike="noStrike"/>
                        <a:t>=</a:t>
                      </a:r>
                      <a:endParaRPr sz="2000" u="none" cap="none" strike="noStrike"/>
                    </a:p>
                  </a:txBody>
                  <a:tcPr marT="30125" marB="30125" marR="60275" marL="60275"/>
                </a:tc>
                <a:tc>
                  <a:txBody>
                    <a:bodyPr/>
                    <a:lstStyle/>
                    <a:p>
                      <a:pPr indent="0" lvl="0" marL="0" marR="0" rtl="0" algn="ctr">
                        <a:spcBef>
                          <a:spcPts val="0"/>
                        </a:spcBef>
                        <a:spcAft>
                          <a:spcPts val="0"/>
                        </a:spcAft>
                        <a:buClr>
                          <a:schemeClr val="dk1"/>
                        </a:buClr>
                        <a:buSzPts val="1200"/>
                        <a:buFont typeface="Twentieth Century"/>
                        <a:buNone/>
                      </a:pPr>
                      <a:r>
                        <a:rPr lang="en-IE" sz="1400" u="none" cap="none" strike="noStrike"/>
                        <a:t>2004</a:t>
                      </a:r>
                      <a:endParaRPr sz="2000" u="none" cap="none" strike="noStrike"/>
                    </a:p>
                  </a:txBody>
                  <a:tcPr marT="30125" marB="30125" marR="60275" marL="6027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89" name="Google Shape;189;p24"/>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190" name="Google Shape;190;p24"/>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191" name="Google Shape;191;p24"/>
          <p:cNvSpPr txBox="1"/>
          <p:nvPr>
            <p:ph type="title"/>
          </p:nvPr>
        </p:nvSpPr>
        <p:spPr>
          <a:xfrm>
            <a:off x="466726" y="960814"/>
            <a:ext cx="3225420" cy="4912936"/>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VARIABLES</a:t>
            </a:r>
            <a:endParaRPr/>
          </a:p>
        </p:txBody>
      </p:sp>
      <p:sp>
        <p:nvSpPr>
          <p:cNvPr id="192" name="Google Shape;192;p24"/>
          <p:cNvSpPr txBox="1"/>
          <p:nvPr>
            <p:ph idx="1" type="body"/>
          </p:nvPr>
        </p:nvSpPr>
        <p:spPr>
          <a:xfrm>
            <a:off x="4979078" y="960814"/>
            <a:ext cx="6247722" cy="4830385"/>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lnSpcReduction="10000"/>
          </a:bodyPr>
          <a:lstStyle/>
          <a:p>
            <a:pPr indent="0" lvl="0" marL="0" rtl="0" algn="l">
              <a:lnSpc>
                <a:spcPct val="110000"/>
              </a:lnSpc>
              <a:spcBef>
                <a:spcPts val="0"/>
              </a:spcBef>
              <a:spcAft>
                <a:spcPts val="0"/>
              </a:spcAft>
              <a:buSzPts val="1500"/>
              <a:buNone/>
            </a:pPr>
            <a:r>
              <a:rPr lang="en-IE" sz="1700">
                <a:solidFill>
                  <a:schemeClr val="dk1"/>
                </a:solidFill>
              </a:rPr>
              <a:t>General RULES FOR NAMING YOUR VARIABLES</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Can contain only numbers, letters and underscores.</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Must not start with a number (but it may contain one).</a:t>
            </a:r>
            <a:endParaRPr/>
          </a:p>
          <a:p>
            <a:pPr indent="-457200" lvl="1" marL="914400" rtl="0" algn="l">
              <a:lnSpc>
                <a:spcPct val="110000"/>
              </a:lnSpc>
              <a:spcBef>
                <a:spcPts val="500"/>
              </a:spcBef>
              <a:spcAft>
                <a:spcPts val="0"/>
              </a:spcAft>
              <a:buSzPts val="1500"/>
              <a:buAutoNum type="alphaLcParenR"/>
            </a:pPr>
            <a:r>
              <a:rPr lang="en-IE" sz="1700">
                <a:solidFill>
                  <a:schemeClr val="dk1"/>
                </a:solidFill>
              </a:rPr>
              <a:t>My_income_1 is okay.</a:t>
            </a:r>
            <a:endParaRPr/>
          </a:p>
          <a:p>
            <a:pPr indent="-457200" lvl="1" marL="914400" rtl="0" algn="l">
              <a:lnSpc>
                <a:spcPct val="110000"/>
              </a:lnSpc>
              <a:spcBef>
                <a:spcPts val="500"/>
              </a:spcBef>
              <a:spcAft>
                <a:spcPts val="0"/>
              </a:spcAft>
              <a:buSzPts val="1500"/>
              <a:buAutoNum type="alphaLcParenR"/>
            </a:pPr>
            <a:r>
              <a:rPr lang="en-IE" sz="1700">
                <a:solidFill>
                  <a:schemeClr val="dk1"/>
                </a:solidFill>
              </a:rPr>
              <a:t>1_my_income is not okay.</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No spaces in the variable name.</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No special characters (such as ‘@’).</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Must not be a python keyword (e.G. true, none, false, break).</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Don't make your variable names too long.</a:t>
            </a:r>
            <a:endParaRPr/>
          </a:p>
          <a:p>
            <a:pPr indent="-457200" lvl="0" marL="457200" rtl="0" algn="l">
              <a:lnSpc>
                <a:spcPct val="110000"/>
              </a:lnSpc>
              <a:spcBef>
                <a:spcPts val="1000"/>
              </a:spcBef>
              <a:spcAft>
                <a:spcPts val="0"/>
              </a:spcAft>
              <a:buSzPts val="1500"/>
              <a:buAutoNum type="arabicPeriod"/>
            </a:pPr>
            <a:r>
              <a:rPr lang="en-IE" sz="1700">
                <a:solidFill>
                  <a:schemeClr val="dk1"/>
                </a:solidFill>
              </a:rPr>
              <a:t>The python naming convention is to use all lowercase letters, joined by underscores:</a:t>
            </a:r>
            <a:endParaRPr/>
          </a:p>
          <a:p>
            <a:pPr indent="-457200" lvl="0" marL="914400" rtl="0" algn="l">
              <a:lnSpc>
                <a:spcPct val="110000"/>
              </a:lnSpc>
              <a:spcBef>
                <a:spcPts val="1000"/>
              </a:spcBef>
              <a:spcAft>
                <a:spcPts val="0"/>
              </a:spcAft>
              <a:buSzPts val="1500"/>
              <a:buAutoNum type="alphaLcParenR"/>
            </a:pPr>
            <a:r>
              <a:rPr lang="en-IE" sz="1700">
                <a:solidFill>
                  <a:schemeClr val="dk1"/>
                </a:solidFill>
              </a:rPr>
              <a:t>E.G. my_variable, my_age, house_width, number_of_pets</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p:nvPr/>
        </p:nvSpPr>
        <p:spPr>
          <a:xfrm>
            <a:off x="4059935" y="0"/>
            <a:ext cx="8132065" cy="6858000"/>
          </a:xfrm>
          <a:prstGeom prst="rect">
            <a:avLst/>
          </a:prstGeom>
          <a:gradFill>
            <a:gsLst>
              <a:gs pos="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98" name="Google Shape;198;p25"/>
          <p:cNvSpPr/>
          <p:nvPr/>
        </p:nvSpPr>
        <p:spPr>
          <a:xfrm>
            <a:off x="0" y="0"/>
            <a:ext cx="4059935" cy="6858000"/>
          </a:xfrm>
          <a:prstGeom prst="rect">
            <a:avLst/>
          </a:prstGeom>
          <a:solidFill>
            <a:srgbClr val="107EC5"/>
          </a:solidFill>
          <a:ln>
            <a:noFill/>
          </a:ln>
          <a:effectLst>
            <a:outerShdw blurRad="50800" rotWithShape="0" algn="l" dist="12700">
              <a:srgbClr val="000000">
                <a:alpha val="2941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99" name="Google Shape;199;p25"/>
          <p:cNvSpPr txBox="1"/>
          <p:nvPr>
            <p:ph type="title"/>
          </p:nvPr>
        </p:nvSpPr>
        <p:spPr>
          <a:xfrm>
            <a:off x="257175" y="1588878"/>
            <a:ext cx="3463219" cy="36802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wentieth Century"/>
              <a:buNone/>
            </a:pPr>
            <a:r>
              <a:rPr lang="en-IE" sz="4400">
                <a:solidFill>
                  <a:srgbClr val="FFFFFF"/>
                </a:solidFill>
              </a:rPr>
              <a:t>VARIABLES</a:t>
            </a:r>
            <a:endParaRPr sz="4400">
              <a:solidFill>
                <a:srgbClr val="FFFFFF"/>
              </a:solidFill>
            </a:endParaRPr>
          </a:p>
        </p:txBody>
      </p:sp>
      <p:pic>
        <p:nvPicPr>
          <p:cNvPr id="200" name="Google Shape;200;p25"/>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sp>
        <p:nvSpPr>
          <p:cNvPr id="201" name="Google Shape;201;p25"/>
          <p:cNvSpPr txBox="1"/>
          <p:nvPr>
            <p:ph idx="1" type="body"/>
          </p:nvPr>
        </p:nvSpPr>
        <p:spPr>
          <a:xfrm>
            <a:off x="4634794" y="914401"/>
            <a:ext cx="6642806" cy="489390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fontScale="92500" lnSpcReduction="10000"/>
          </a:bodyPr>
          <a:lstStyle/>
          <a:p>
            <a:pPr indent="0" lvl="0" marL="0" rtl="0" algn="l">
              <a:lnSpc>
                <a:spcPct val="110000"/>
              </a:lnSpc>
              <a:spcBef>
                <a:spcPts val="0"/>
              </a:spcBef>
              <a:spcAft>
                <a:spcPts val="0"/>
              </a:spcAft>
              <a:buSzPct val="84084"/>
              <a:buNone/>
            </a:pPr>
            <a:r>
              <a:rPr lang="en-IE" sz="1800">
                <a:solidFill>
                  <a:schemeClr val="dk1"/>
                </a:solidFill>
              </a:rPr>
              <a:t>EXAMPLES OF VARIABLES:</a:t>
            </a:r>
            <a:endParaRPr sz="1800">
              <a:solidFill>
                <a:schemeClr val="dk1"/>
              </a:solidFill>
            </a:endParaRPr>
          </a:p>
          <a:p>
            <a:pPr indent="0" lvl="0" marL="0" rtl="0" algn="l">
              <a:lnSpc>
                <a:spcPct val="110000"/>
              </a:lnSpc>
              <a:spcBef>
                <a:spcPts val="1000"/>
              </a:spcBef>
              <a:spcAft>
                <a:spcPts val="0"/>
              </a:spcAft>
              <a:buSzPct val="84084"/>
              <a:buNone/>
            </a:pPr>
            <a:r>
              <a:rPr lang="en-IE" sz="1800">
                <a:solidFill>
                  <a:schemeClr val="dk1"/>
                </a:solidFill>
              </a:rPr>
              <a:t>name = "john“</a:t>
            </a:r>
            <a:br>
              <a:rPr lang="en-IE" sz="1800">
                <a:solidFill>
                  <a:schemeClr val="dk1"/>
                </a:solidFill>
              </a:rPr>
            </a:br>
            <a:r>
              <a:rPr lang="en-IE" sz="1800">
                <a:solidFill>
                  <a:schemeClr val="dk1"/>
                </a:solidFill>
              </a:rPr>
              <a:t>age = 15</a:t>
            </a:r>
            <a:br>
              <a:rPr lang="en-IE" sz="1800">
                <a:solidFill>
                  <a:schemeClr val="dk1"/>
                </a:solidFill>
              </a:rPr>
            </a:br>
            <a:r>
              <a:rPr lang="en-IE" sz="1800">
                <a:solidFill>
                  <a:schemeClr val="dk1"/>
                </a:solidFill>
              </a:rPr>
              <a:t>latest_grade = "b“</a:t>
            </a:r>
            <a:br>
              <a:rPr lang="en-IE" sz="1800">
                <a:solidFill>
                  <a:schemeClr val="dk1"/>
                </a:solidFill>
              </a:rPr>
            </a:br>
            <a:r>
              <a:rPr lang="en-IE" sz="1800">
                <a:solidFill>
                  <a:schemeClr val="dk1"/>
                </a:solidFill>
              </a:rPr>
              <a:t>grade_point_average = 3.8</a:t>
            </a:r>
            <a:br>
              <a:rPr lang="en-IE" sz="1800">
                <a:solidFill>
                  <a:schemeClr val="dk1"/>
                </a:solidFill>
              </a:rPr>
            </a:br>
            <a:r>
              <a:rPr lang="en-IE" sz="1800">
                <a:solidFill>
                  <a:schemeClr val="dk1"/>
                </a:solidFill>
              </a:rPr>
              <a:t>is_a_student = true</a:t>
            </a:r>
            <a:endParaRPr/>
          </a:p>
          <a:p>
            <a:pPr indent="0" lvl="0" marL="0" rtl="0" algn="l">
              <a:lnSpc>
                <a:spcPct val="110000"/>
              </a:lnSpc>
              <a:spcBef>
                <a:spcPts val="1000"/>
              </a:spcBef>
              <a:spcAft>
                <a:spcPts val="0"/>
              </a:spcAft>
              <a:buSzPct val="84084"/>
              <a:buNone/>
            </a:pPr>
            <a:r>
              <a:t/>
            </a:r>
            <a:endParaRPr sz="1800">
              <a:solidFill>
                <a:schemeClr val="dk1"/>
              </a:solidFill>
            </a:endParaRPr>
          </a:p>
          <a:p>
            <a:pPr indent="-285750" lvl="0" marL="285750" rtl="0" algn="l">
              <a:lnSpc>
                <a:spcPct val="110000"/>
              </a:lnSpc>
              <a:spcBef>
                <a:spcPts val="1000"/>
              </a:spcBef>
              <a:spcAft>
                <a:spcPts val="0"/>
              </a:spcAft>
              <a:buSzPct val="84084"/>
              <a:buChar char="◈"/>
            </a:pPr>
            <a:r>
              <a:rPr lang="en-IE" sz="1800">
                <a:solidFill>
                  <a:schemeClr val="dk1"/>
                </a:solidFill>
              </a:rPr>
              <a:t>The variable: name contains the string value: "john"</a:t>
            </a:r>
            <a:endParaRPr/>
          </a:p>
          <a:p>
            <a:pPr indent="-285750" lvl="0" marL="285750" rtl="0" algn="l">
              <a:lnSpc>
                <a:spcPct val="110000"/>
              </a:lnSpc>
              <a:spcBef>
                <a:spcPts val="1000"/>
              </a:spcBef>
              <a:spcAft>
                <a:spcPts val="0"/>
              </a:spcAft>
              <a:buSzPct val="84084"/>
              <a:buChar char="◈"/>
            </a:pPr>
            <a:r>
              <a:rPr lang="en-IE" sz="1800">
                <a:solidFill>
                  <a:schemeClr val="dk1"/>
                </a:solidFill>
              </a:rPr>
              <a:t>The variable: age contains the integer value: 15</a:t>
            </a:r>
            <a:endParaRPr/>
          </a:p>
          <a:p>
            <a:pPr indent="-285750" lvl="0" marL="285750" rtl="0" algn="l">
              <a:lnSpc>
                <a:spcPct val="110000"/>
              </a:lnSpc>
              <a:spcBef>
                <a:spcPts val="1000"/>
              </a:spcBef>
              <a:spcAft>
                <a:spcPts val="0"/>
              </a:spcAft>
              <a:buSzPct val="84084"/>
              <a:buChar char="◈"/>
            </a:pPr>
            <a:r>
              <a:rPr lang="en-IE" sz="1800">
                <a:solidFill>
                  <a:schemeClr val="dk1"/>
                </a:solidFill>
              </a:rPr>
              <a:t>The variable: latest_grade contains the character value: "b"</a:t>
            </a:r>
            <a:endParaRPr/>
          </a:p>
          <a:p>
            <a:pPr indent="-285750" lvl="0" marL="285750" rtl="0" algn="l">
              <a:lnSpc>
                <a:spcPct val="110000"/>
              </a:lnSpc>
              <a:spcBef>
                <a:spcPts val="1000"/>
              </a:spcBef>
              <a:spcAft>
                <a:spcPts val="0"/>
              </a:spcAft>
              <a:buSzPct val="84084"/>
              <a:buChar char="◈"/>
            </a:pPr>
            <a:r>
              <a:rPr lang="en-IE" sz="1800">
                <a:solidFill>
                  <a:schemeClr val="dk1"/>
                </a:solidFill>
              </a:rPr>
              <a:t>The variable: grade_point_average contains the float value: 3.8</a:t>
            </a:r>
            <a:endParaRPr/>
          </a:p>
          <a:p>
            <a:pPr indent="-285750" lvl="0" marL="285750" rtl="0" algn="l">
              <a:lnSpc>
                <a:spcPct val="110000"/>
              </a:lnSpc>
              <a:spcBef>
                <a:spcPts val="1000"/>
              </a:spcBef>
              <a:spcAft>
                <a:spcPts val="0"/>
              </a:spcAft>
              <a:buSzPct val="84084"/>
              <a:buChar char="◈"/>
            </a:pPr>
            <a:r>
              <a:rPr lang="en-IE" sz="1800">
                <a:solidFill>
                  <a:schemeClr val="dk1"/>
                </a:solidFill>
              </a:rPr>
              <a:t>The variable: is_a_student contains the boolean value: true</a:t>
            </a:r>
            <a:endParaRPr/>
          </a:p>
          <a:p>
            <a:pPr indent="0" lvl="0" marL="0" rtl="0" algn="l">
              <a:lnSpc>
                <a:spcPct val="110000"/>
              </a:lnSpc>
              <a:spcBef>
                <a:spcPts val="1000"/>
              </a:spcBef>
              <a:spcAft>
                <a:spcPts val="0"/>
              </a:spcAft>
              <a:buSzPct val="84084"/>
              <a:buNone/>
            </a:pPr>
            <a:r>
              <a:rPr lang="en-IE" sz="1800">
                <a:solidFill>
                  <a:schemeClr val="dk1"/>
                </a:solidFill>
              </a:rPr>
              <a:t>*Nb* you will notice that you do not need "quotation marks" when assigning int, float &amp; boolean values!</a:t>
            </a:r>
            <a:endParaRPr/>
          </a:p>
          <a:p>
            <a:pPr indent="0" lvl="0" marL="0" rtl="0" algn="l">
              <a:lnSpc>
                <a:spcPct val="110000"/>
              </a:lnSpc>
              <a:spcBef>
                <a:spcPts val="1000"/>
              </a:spcBef>
              <a:spcAft>
                <a:spcPts val="0"/>
              </a:spcAft>
              <a:buSzPct val="108108"/>
              <a:buNone/>
            </a:pPr>
            <a:r>
              <a:t/>
            </a:r>
            <a:endParaRPr sz="1400"/>
          </a:p>
          <a:p>
            <a:pPr indent="0" lvl="0" marL="0" rtl="0" algn="l">
              <a:lnSpc>
                <a:spcPct val="110000"/>
              </a:lnSpc>
              <a:spcBef>
                <a:spcPts val="1000"/>
              </a:spcBef>
              <a:spcAft>
                <a:spcPts val="0"/>
              </a:spcAft>
              <a:buSzPct val="108108"/>
              <a:buNone/>
            </a:pPr>
            <a:r>
              <a:t/>
            </a:r>
            <a:endParaRPr sz="1400"/>
          </a:p>
        </p:txBody>
      </p:sp>
      <p:pic>
        <p:nvPicPr>
          <p:cNvPr id="202" name="Google Shape;202;p25"/>
          <p:cNvPicPr preferRelativeResize="0"/>
          <p:nvPr/>
        </p:nvPicPr>
        <p:blipFill rotWithShape="1">
          <a:blip r:embed="rId4">
            <a:alphaModFix/>
          </a:blip>
          <a:srcRect b="14147" l="78750" r="0" t="72830"/>
          <a:stretch/>
        </p:blipFill>
        <p:spPr>
          <a:xfrm>
            <a:off x="1377059" y="5962903"/>
            <a:ext cx="2590800" cy="89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699655" y="339148"/>
            <a:ext cx="10515600" cy="1325563"/>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VARIABLES</a:t>
            </a:r>
            <a:endParaRPr/>
          </a:p>
        </p:txBody>
      </p:sp>
      <p:sp>
        <p:nvSpPr>
          <p:cNvPr id="208" name="Google Shape;208;p26"/>
          <p:cNvSpPr txBox="1"/>
          <p:nvPr>
            <p:ph idx="1" type="body"/>
          </p:nvPr>
        </p:nvSpPr>
        <p:spPr>
          <a:xfrm>
            <a:off x="838200" y="1323398"/>
            <a:ext cx="10628168" cy="5030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20000"/>
          </a:bodyPr>
          <a:lstStyle/>
          <a:p>
            <a:pPr indent="0" lvl="0" marL="0" rtl="0" algn="ctr">
              <a:lnSpc>
                <a:spcPct val="120000"/>
              </a:lnSpc>
              <a:spcBef>
                <a:spcPts val="0"/>
              </a:spcBef>
              <a:spcAft>
                <a:spcPts val="0"/>
              </a:spcAft>
              <a:buSzPct val="100000"/>
              <a:buNone/>
            </a:pPr>
            <a:r>
              <a:rPr b="1" lang="en-IE" sz="1800"/>
              <a:t>Variables and the print function</a:t>
            </a:r>
            <a:endParaRPr sz="1600"/>
          </a:p>
          <a:p>
            <a:pPr indent="0" lvl="0" marL="0" rtl="0" algn="l">
              <a:lnSpc>
                <a:spcPct val="120000"/>
              </a:lnSpc>
              <a:spcBef>
                <a:spcPts val="1000"/>
              </a:spcBef>
              <a:spcAft>
                <a:spcPts val="0"/>
              </a:spcAft>
              <a:buSzPct val="100000"/>
              <a:buNone/>
            </a:pPr>
            <a:r>
              <a:rPr lang="en-IE"/>
              <a:t>If you remember from last week, we used the print() function to print out strings. We can also use the print() function to print out variables! And the good news is that it works pretty much the same way.</a:t>
            </a:r>
            <a:endParaRPr b="1"/>
          </a:p>
          <a:p>
            <a:pPr indent="0" lvl="0" marL="0" rtl="0" algn="l">
              <a:lnSpc>
                <a:spcPct val="120000"/>
              </a:lnSpc>
              <a:spcBef>
                <a:spcPts val="1000"/>
              </a:spcBef>
              <a:spcAft>
                <a:spcPts val="0"/>
              </a:spcAft>
              <a:buSzPct val="100000"/>
              <a:buNone/>
            </a:pPr>
            <a:r>
              <a:rPr lang="en-IE"/>
              <a:t>Let's say we have 2 variables that contain our pets name and what year we are in, in school.</a:t>
            </a:r>
            <a:endParaRPr/>
          </a:p>
          <a:p>
            <a:pPr indent="0" lvl="0" marL="0" rtl="0" algn="l">
              <a:lnSpc>
                <a:spcPct val="120000"/>
              </a:lnSpc>
              <a:spcBef>
                <a:spcPts val="1000"/>
              </a:spcBef>
              <a:spcAft>
                <a:spcPts val="0"/>
              </a:spcAft>
              <a:buSzPct val="100000"/>
              <a:buNone/>
            </a:pPr>
            <a:r>
              <a:rPr lang="en-IE"/>
              <a:t>pets_name = "bob ross"                    </a:t>
            </a:r>
            <a:r>
              <a:rPr lang="en-IE" u="sng"/>
              <a:t>remember we must use "quotation marks" for a string.</a:t>
            </a:r>
            <a:endParaRPr/>
          </a:p>
          <a:p>
            <a:pPr indent="0" lvl="0" marL="0" rtl="0" algn="l">
              <a:lnSpc>
                <a:spcPct val="120000"/>
              </a:lnSpc>
              <a:spcBef>
                <a:spcPts val="1000"/>
              </a:spcBef>
              <a:spcAft>
                <a:spcPts val="0"/>
              </a:spcAft>
              <a:buSzPct val="100000"/>
              <a:buNone/>
            </a:pPr>
            <a:r>
              <a:rPr lang="en-IE"/>
              <a:t>pchool_year = 4                    </a:t>
            </a:r>
            <a:r>
              <a:rPr lang="en-IE" u="sng"/>
              <a:t>recall there are no need for quotation marks for an int, float or bool value.</a:t>
            </a:r>
            <a:endParaRPr b="1"/>
          </a:p>
          <a:p>
            <a:pPr indent="0" lvl="0" marL="0" rtl="0" algn="l">
              <a:lnSpc>
                <a:spcPct val="120000"/>
              </a:lnSpc>
              <a:spcBef>
                <a:spcPts val="1000"/>
              </a:spcBef>
              <a:spcAft>
                <a:spcPts val="0"/>
              </a:spcAft>
              <a:buSzPct val="100000"/>
              <a:buNone/>
            </a:pPr>
            <a:r>
              <a:rPr b="1" lang="en-IE"/>
              <a:t>So, let's print these variables using the print function:</a:t>
            </a:r>
            <a:endParaRPr/>
          </a:p>
          <a:p>
            <a:pPr indent="0" lvl="0" marL="0" rtl="0" algn="l">
              <a:lnSpc>
                <a:spcPct val="120000"/>
              </a:lnSpc>
              <a:spcBef>
                <a:spcPts val="1000"/>
              </a:spcBef>
              <a:spcAft>
                <a:spcPts val="0"/>
              </a:spcAft>
              <a:buSzPct val="100000"/>
              <a:buNone/>
            </a:pPr>
            <a:r>
              <a:rPr lang="en-IE"/>
              <a:t>print(pets_name)                         </a:t>
            </a:r>
            <a:r>
              <a:rPr lang="en-IE">
                <a:solidFill>
                  <a:srgbClr val="000000"/>
                </a:solidFill>
              </a:rPr>
              <a:t>  </a:t>
            </a:r>
            <a:r>
              <a:rPr lang="en-IE" u="sng"/>
              <a:t>we can simply place the variables </a:t>
            </a:r>
            <a:endParaRPr/>
          </a:p>
          <a:p>
            <a:pPr indent="0" lvl="0" marL="0" rtl="0" algn="l">
              <a:lnSpc>
                <a:spcPct val="120000"/>
              </a:lnSpc>
              <a:spcBef>
                <a:spcPts val="1000"/>
              </a:spcBef>
              <a:spcAft>
                <a:spcPts val="0"/>
              </a:spcAft>
              <a:buSzPct val="100000"/>
              <a:buNone/>
            </a:pPr>
            <a:r>
              <a:rPr lang="en-IE"/>
              <a:t>print(school_year)                          </a:t>
            </a:r>
            <a:r>
              <a:rPr lang="en-IE" u="sng"/>
              <a:t>inside the print function to output them. </a:t>
            </a:r>
            <a:endParaRPr/>
          </a:p>
          <a:p>
            <a:pPr indent="0" lvl="0" marL="0" rtl="0" algn="l">
              <a:lnSpc>
                <a:spcPct val="120000"/>
              </a:lnSpc>
              <a:spcBef>
                <a:spcPts val="1000"/>
              </a:spcBef>
              <a:spcAft>
                <a:spcPts val="0"/>
              </a:spcAft>
              <a:buSzPct val="100000"/>
              <a:buNone/>
            </a:pPr>
            <a:r>
              <a:rPr b="1" lang="en-IE"/>
              <a:t>Will give the output:</a:t>
            </a:r>
            <a:endParaRPr/>
          </a:p>
          <a:p>
            <a:pPr indent="0" lvl="0" marL="0" rtl="0" algn="l">
              <a:lnSpc>
                <a:spcPct val="120000"/>
              </a:lnSpc>
              <a:spcBef>
                <a:spcPts val="1000"/>
              </a:spcBef>
              <a:spcAft>
                <a:spcPts val="0"/>
              </a:spcAft>
              <a:buSzPct val="100000"/>
              <a:buNone/>
            </a:pPr>
            <a:r>
              <a:rPr lang="en-IE"/>
              <a:t>Bob ross</a:t>
            </a:r>
            <a:endParaRPr/>
          </a:p>
          <a:p>
            <a:pPr indent="0" lvl="0" marL="0" rtl="0" algn="l">
              <a:lnSpc>
                <a:spcPct val="120000"/>
              </a:lnSpc>
              <a:spcBef>
                <a:spcPts val="1000"/>
              </a:spcBef>
              <a:spcAft>
                <a:spcPts val="0"/>
              </a:spcAft>
              <a:buSzPct val="100000"/>
              <a:buNone/>
            </a:pPr>
            <a:r>
              <a:rPr lang="en-IE"/>
              <a:t>4</a:t>
            </a:r>
            <a:endParaRPr/>
          </a:p>
        </p:txBody>
      </p:sp>
      <p:sp>
        <p:nvSpPr>
          <p:cNvPr id="209" name="Google Shape;209;p26"/>
          <p:cNvSpPr/>
          <p:nvPr/>
        </p:nvSpPr>
        <p:spPr>
          <a:xfrm>
            <a:off x="3721099" y="2907916"/>
            <a:ext cx="503951" cy="248141"/>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10" name="Google Shape;210;p26"/>
          <p:cNvSpPr/>
          <p:nvPr/>
        </p:nvSpPr>
        <p:spPr>
          <a:xfrm>
            <a:off x="3037323" y="3304929"/>
            <a:ext cx="503951" cy="248141"/>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11" name="Google Shape;211;p26"/>
          <p:cNvSpPr/>
          <p:nvPr/>
        </p:nvSpPr>
        <p:spPr>
          <a:xfrm>
            <a:off x="3109474" y="4318543"/>
            <a:ext cx="863600" cy="398780"/>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217" name="Google Shape;217;p2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18" name="Google Shape;218;p27"/>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Lustria"/>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19" name="Google Shape;219;p27"/>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descr="A picture containing drawing&#10;&#10;Description automatically generated" id="220" name="Google Shape;220;p27"/>
          <p:cNvPicPr preferRelativeResize="0"/>
          <p:nvPr>
            <p:ph idx="1" type="body"/>
          </p:nvPr>
        </p:nvPicPr>
        <p:blipFill rotWithShape="1">
          <a:blip r:embed="rId5">
            <a:alphaModFix/>
          </a:blip>
          <a:srcRect b="0" l="0" r="0" t="0"/>
          <a:stretch/>
        </p:blipFill>
        <p:spPr>
          <a:xfrm>
            <a:off x="985195" y="957486"/>
            <a:ext cx="5952281" cy="4940394"/>
          </a:xfrm>
          <a:prstGeom prst="roundRect">
            <a:avLst>
              <a:gd fmla="val 5301" name="adj"/>
            </a:avLst>
          </a:prstGeom>
          <a:noFill/>
          <a:ln cap="sq" cmpd="sng" w="82550">
            <a:solidFill>
              <a:srgbClr val="EAEAEA"/>
            </a:solidFill>
            <a:prstDash val="solid"/>
            <a:miter lim="800000"/>
            <a:headEnd len="sm" w="sm" type="none"/>
            <a:tailEnd len="sm" w="sm" type="none"/>
          </a:ln>
          <a:effectLst>
            <a:outerShdw blurRad="25400">
              <a:srgbClr val="000000">
                <a:alpha val="45882"/>
              </a:srgbClr>
            </a:outerShdw>
          </a:effectLst>
        </p:spPr>
      </p:pic>
      <p:sp>
        <p:nvSpPr>
          <p:cNvPr id="221" name="Google Shape;221;p27"/>
          <p:cNvSpPr txBox="1"/>
          <p:nvPr>
            <p:ph type="title"/>
          </p:nvPr>
        </p:nvSpPr>
        <p:spPr>
          <a:xfrm>
            <a:off x="7570382" y="957486"/>
            <a:ext cx="4126318" cy="31319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wentieth Century"/>
              <a:buNone/>
            </a:pPr>
            <a:r>
              <a:rPr lang="en-IE" sz="4800">
                <a:solidFill>
                  <a:schemeClr val="dk1"/>
                </a:solidFill>
              </a:rPr>
              <a:t>PART 2 - OPERATORS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